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Brygada 1918" panose="020B0604020202020204" charset="0"/>
      <p:regular r:id="rId14"/>
    </p:embeddedFont>
    <p:embeddedFont>
      <p:font typeface="Brygada 1918 Semi Bold"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869160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a:ln/>
        </p:spPr>
      </p:sp>
      <p:sp>
        <p:nvSpPr>
          <p:cNvPr id="3" name="Shape 1"/>
          <p:cNvSpPr/>
          <p:nvPr/>
        </p:nvSpPr>
        <p:spPr>
          <a:xfrm>
            <a:off x="0" y="0"/>
            <a:ext cx="14630400" cy="8229600"/>
          </a:xfrm>
          <a:prstGeom prst="rect">
            <a:avLst/>
          </a:prstGeom>
          <a:solidFill>
            <a:srgbClr val="F6EBD4"/>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a:ln/>
        </p:spPr>
      </p:sp>
      <p:sp>
        <p:nvSpPr>
          <p:cNvPr id="3" name="Shape 1"/>
          <p:cNvSpPr/>
          <p:nvPr/>
        </p:nvSpPr>
        <p:spPr>
          <a:xfrm>
            <a:off x="0" y="0"/>
            <a:ext cx="14630400" cy="8229600"/>
          </a:xfrm>
          <a:prstGeom prst="rect">
            <a:avLst/>
          </a:prstGeom>
          <a:solidFill>
            <a:srgbClr val="F6EBD4"/>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a:ln/>
        </p:spPr>
        <p:txBody>
          <a:bodyPr/>
          <a:lstStyle/>
          <a:p>
            <a:endParaRPr lang="en-US"/>
          </a:p>
        </p:txBody>
      </p:sp>
      <p:sp>
        <p:nvSpPr>
          <p:cNvPr id="3" name="Shape 1"/>
          <p:cNvSpPr/>
          <p:nvPr/>
        </p:nvSpPr>
        <p:spPr>
          <a:xfrm>
            <a:off x="0" y="0"/>
            <a:ext cx="14630400" cy="8229600"/>
          </a:xfrm>
          <a:prstGeom prst="rect">
            <a:avLst/>
          </a:prstGeom>
          <a:solidFill>
            <a:srgbClr val="F6EBD4"/>
          </a:solidFill>
          <a:ln/>
        </p:spPr>
        <p:txBody>
          <a:bodyPr/>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a:ln/>
        </p:spPr>
      </p:sp>
      <p:sp>
        <p:nvSpPr>
          <p:cNvPr id="3" name="Shape 1"/>
          <p:cNvSpPr/>
          <p:nvPr/>
        </p:nvSpPr>
        <p:spPr>
          <a:xfrm>
            <a:off x="0" y="-11151"/>
            <a:ext cx="14630400" cy="8229600"/>
          </a:xfrm>
          <a:prstGeom prst="rect">
            <a:avLst/>
          </a:prstGeom>
          <a:solidFill>
            <a:srgbClr val="F6EBD4"/>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a:ln/>
        </p:spPr>
      </p:sp>
      <p:sp>
        <p:nvSpPr>
          <p:cNvPr id="3" name="Shape 1"/>
          <p:cNvSpPr/>
          <p:nvPr/>
        </p:nvSpPr>
        <p:spPr>
          <a:xfrm>
            <a:off x="0" y="0"/>
            <a:ext cx="14630400" cy="8229600"/>
          </a:xfrm>
          <a:prstGeom prst="rect">
            <a:avLst/>
          </a:prstGeom>
          <a:solidFill>
            <a:srgbClr val="F6EBD4"/>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a:ln/>
        </p:spPr>
      </p:sp>
      <p:sp>
        <p:nvSpPr>
          <p:cNvPr id="3" name="Shape 1"/>
          <p:cNvSpPr/>
          <p:nvPr/>
        </p:nvSpPr>
        <p:spPr>
          <a:xfrm>
            <a:off x="0" y="0"/>
            <a:ext cx="14630400" cy="8229600"/>
          </a:xfrm>
          <a:prstGeom prst="rect">
            <a:avLst/>
          </a:prstGeom>
          <a:solidFill>
            <a:srgbClr val="F6EBD4"/>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a:ln/>
        </p:spPr>
      </p:sp>
      <p:sp>
        <p:nvSpPr>
          <p:cNvPr id="3" name="Shape 1"/>
          <p:cNvSpPr/>
          <p:nvPr/>
        </p:nvSpPr>
        <p:spPr>
          <a:xfrm>
            <a:off x="0" y="0"/>
            <a:ext cx="14630400" cy="8229600"/>
          </a:xfrm>
          <a:prstGeom prst="rect">
            <a:avLst/>
          </a:prstGeom>
          <a:solidFill>
            <a:srgbClr val="F6EBD4"/>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a:ln/>
        </p:spPr>
      </p:sp>
      <p:sp>
        <p:nvSpPr>
          <p:cNvPr id="3" name="Shape 1"/>
          <p:cNvSpPr/>
          <p:nvPr/>
        </p:nvSpPr>
        <p:spPr>
          <a:xfrm>
            <a:off x="0" y="0"/>
            <a:ext cx="14630400" cy="8229600"/>
          </a:xfrm>
          <a:prstGeom prst="rect">
            <a:avLst/>
          </a:prstGeom>
          <a:solidFill>
            <a:srgbClr val="F6EBD4"/>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a:ln/>
        </p:spPr>
      </p:sp>
      <p:sp>
        <p:nvSpPr>
          <p:cNvPr id="3" name="Shape 1"/>
          <p:cNvSpPr/>
          <p:nvPr/>
        </p:nvSpPr>
        <p:spPr>
          <a:xfrm>
            <a:off x="0" y="0"/>
            <a:ext cx="14630400" cy="8229600"/>
          </a:xfrm>
          <a:prstGeom prst="rect">
            <a:avLst/>
          </a:prstGeom>
          <a:solidFill>
            <a:srgbClr val="F6EBD4"/>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a:ln/>
        </p:spPr>
      </p:sp>
      <p:sp>
        <p:nvSpPr>
          <p:cNvPr id="3" name="Shape 1"/>
          <p:cNvSpPr/>
          <p:nvPr/>
        </p:nvSpPr>
        <p:spPr>
          <a:xfrm>
            <a:off x="0" y="0"/>
            <a:ext cx="14630400" cy="8229600"/>
          </a:xfrm>
          <a:prstGeom prst="rect">
            <a:avLst/>
          </a:prstGeom>
          <a:solidFill>
            <a:srgbClr val="F6EBD4"/>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28.svg"/><Relationship Id="rId5" Type="http://schemas.openxmlformats.org/officeDocument/2006/relationships/image" Target="../media/image27.png"/><Relationship Id="rId10" Type="http://schemas.openxmlformats.org/officeDocument/2006/relationships/image" Target="../media/image32.svg"/><Relationship Id="rId4" Type="http://schemas.openxmlformats.org/officeDocument/2006/relationships/image" Target="../media/image26.svg"/><Relationship Id="rId9" Type="http://schemas.openxmlformats.org/officeDocument/2006/relationships/image" Target="../media/image31.png"/></Relationships>
</file>

<file path=ppt/slides/_rels/slide1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12" Type="http://schemas.openxmlformats.org/officeDocument/2006/relationships/image" Target="../media/image24.sv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18.svg"/><Relationship Id="rId11" Type="http://schemas.openxmlformats.org/officeDocument/2006/relationships/image" Target="../media/image23.png"/><Relationship Id="rId5" Type="http://schemas.openxmlformats.org/officeDocument/2006/relationships/image" Target="../media/image17.png"/><Relationship Id="rId10" Type="http://schemas.openxmlformats.org/officeDocument/2006/relationships/image" Target="../media/image22.svg"/><Relationship Id="rId4" Type="http://schemas.openxmlformats.org/officeDocument/2006/relationships/image" Target="../media/image16.svg"/><Relationship Id="rId9"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6EBD4">
              <a:alpha val="85000"/>
            </a:srgbClr>
          </a:solidFill>
          <a:ln/>
        </p:spPr>
        <p:txBody>
          <a:bodyPr/>
          <a:lstStyle/>
          <a:p>
            <a:endParaRPr lang="en-US" dirty="0"/>
          </a:p>
        </p:txBody>
      </p:sp>
      <p:sp>
        <p:nvSpPr>
          <p:cNvPr id="4" name="Text 1"/>
          <p:cNvSpPr/>
          <p:nvPr/>
        </p:nvSpPr>
        <p:spPr>
          <a:xfrm>
            <a:off x="3532465" y="329565"/>
            <a:ext cx="6222087" cy="373856"/>
          </a:xfrm>
          <a:prstGeom prst="rect">
            <a:avLst/>
          </a:prstGeom>
          <a:noFill/>
          <a:ln/>
        </p:spPr>
        <p:txBody>
          <a:bodyPr wrap="none" lIns="0" tIns="0" rIns="0" bIns="0" rtlCol="0" anchor="t"/>
          <a:lstStyle/>
          <a:p>
            <a:pPr marL="0" indent="0" algn="l">
              <a:lnSpc>
                <a:spcPts val="2900"/>
              </a:lnSpc>
              <a:buNone/>
            </a:pPr>
            <a:r>
              <a:rPr lang="en-US" sz="2350" dirty="0">
                <a:solidFill>
                  <a:srgbClr val="403011"/>
                </a:solidFill>
                <a:latin typeface="Brygada 1918 Semi Bold" pitchFamily="34" charset="0"/>
                <a:ea typeface="Brygada 1918 Semi Bold" pitchFamily="34" charset="-122"/>
                <a:cs typeface="Brygada 1918 Semi Bold" pitchFamily="34" charset="-120"/>
              </a:rPr>
              <a:t>The Foundations of Data: An Essential Guide</a:t>
            </a:r>
            <a:endParaRPr lang="en-US" sz="2350" dirty="0"/>
          </a:p>
        </p:txBody>
      </p:sp>
      <p:sp>
        <p:nvSpPr>
          <p:cNvPr id="5" name="Text 2"/>
          <p:cNvSpPr/>
          <p:nvPr/>
        </p:nvSpPr>
        <p:spPr>
          <a:xfrm>
            <a:off x="3532465" y="751164"/>
            <a:ext cx="7565350" cy="3022047"/>
          </a:xfrm>
          <a:prstGeom prst="rect">
            <a:avLst/>
          </a:prstGeom>
          <a:noFill/>
          <a:ln/>
        </p:spPr>
        <p:txBody>
          <a:bodyPr wrap="square" lIns="0" tIns="0" rIns="0" bIns="0" rtlCol="0" anchor="t"/>
          <a:lstStyle/>
          <a:p>
            <a:pPr marL="0" indent="0" algn="l">
              <a:lnSpc>
                <a:spcPts val="1450"/>
              </a:lnSpc>
              <a:buNone/>
            </a:pPr>
            <a:r>
              <a:rPr lang="en-US" sz="1600" dirty="0">
                <a:solidFill>
                  <a:srgbClr val="403011"/>
                </a:solidFill>
                <a:latin typeface="Brygada 1918 Semi Bold" pitchFamily="34" charset="0"/>
                <a:ea typeface="Brygada 1918 Semi Bold" pitchFamily="34" charset="-122"/>
                <a:cs typeface="Brygada 1918 Semi Bold" pitchFamily="34" charset="-120"/>
              </a:rPr>
              <a:t>Welcome to an introduction to the fundamental concepts of data. This presentation will guide you through the essentials of data, its types, patterns, and how it forms the backbone of modern analytics and machine learning.</a:t>
            </a:r>
          </a:p>
          <a:p>
            <a:pPr marL="0" indent="0" algn="l">
              <a:lnSpc>
                <a:spcPts val="1450"/>
              </a:lnSpc>
              <a:buNone/>
            </a:pPr>
            <a:endParaRPr lang="en-US" sz="1150" dirty="0">
              <a:solidFill>
                <a:srgbClr val="403011"/>
              </a:solidFill>
              <a:latin typeface="Brygada 1918 Semi Bold" pitchFamily="34" charset="0"/>
              <a:ea typeface="Brygada 1918 Semi Bold" pitchFamily="34" charset="-122"/>
            </a:endParaRPr>
          </a:p>
          <a:p>
            <a:pPr marL="0" indent="0" algn="l">
              <a:lnSpc>
                <a:spcPts val="1450"/>
              </a:lnSpc>
              <a:buNone/>
            </a:pPr>
            <a:endParaRPr lang="en-US" sz="1150" dirty="0">
              <a:solidFill>
                <a:srgbClr val="403011"/>
              </a:solidFill>
              <a:latin typeface="Brygada 1918 Semi Bold" pitchFamily="34" charset="0"/>
              <a:ea typeface="Brygada 1918 Semi Bold" pitchFamily="34" charset="-122"/>
            </a:endParaRPr>
          </a:p>
          <a:p>
            <a:pPr marL="0" indent="0" algn="l">
              <a:lnSpc>
                <a:spcPts val="1450"/>
              </a:lnSpc>
              <a:buNone/>
            </a:pPr>
            <a:endParaRPr lang="en-US" sz="1150" dirty="0">
              <a:solidFill>
                <a:srgbClr val="403011"/>
              </a:solidFill>
              <a:latin typeface="Brygada 1918 Semi Bold" pitchFamily="34" charset="0"/>
              <a:ea typeface="Brygada 1918 Semi Bold" pitchFamily="34" charset="-122"/>
            </a:endParaRPr>
          </a:p>
          <a:p>
            <a:pPr marL="0" indent="0" algn="l">
              <a:lnSpc>
                <a:spcPts val="1450"/>
              </a:lnSpc>
              <a:buNone/>
            </a:pPr>
            <a:endParaRPr lang="en-US" sz="1150" dirty="0">
              <a:solidFill>
                <a:srgbClr val="403011"/>
              </a:solidFill>
              <a:latin typeface="Brygada 1918 Semi Bold" pitchFamily="34" charset="0"/>
              <a:ea typeface="Brygada 1918 Semi Bold" pitchFamily="34" charset="-122"/>
            </a:endParaRPr>
          </a:p>
          <a:p>
            <a:pPr marL="0" indent="0" algn="l">
              <a:lnSpc>
                <a:spcPts val="1450"/>
              </a:lnSpc>
              <a:buNone/>
            </a:pPr>
            <a:r>
              <a:rPr lang="en-US" sz="3600" b="1" dirty="0">
                <a:solidFill>
                  <a:srgbClr val="403011"/>
                </a:solidFill>
                <a:latin typeface="Brygada 1918 Semi Bold" pitchFamily="34" charset="0"/>
                <a:ea typeface="Brygada 1918 Semi Bold" pitchFamily="34" charset="-122"/>
              </a:rPr>
              <a:t>Presented By-  Jiya Chaudhary</a:t>
            </a:r>
          </a:p>
          <a:p>
            <a:pPr marL="0" indent="0" algn="l">
              <a:lnSpc>
                <a:spcPts val="1450"/>
              </a:lnSpc>
              <a:buNone/>
            </a:pPr>
            <a:endParaRPr lang="en-US" sz="3600" b="1" dirty="0">
              <a:solidFill>
                <a:srgbClr val="403011"/>
              </a:solidFill>
              <a:latin typeface="Brygada 1918 Semi Bold" pitchFamily="34" charset="0"/>
              <a:ea typeface="Brygada 1918 Semi Bold" pitchFamily="34" charset="-122"/>
            </a:endParaRPr>
          </a:p>
          <a:p>
            <a:pPr marL="0" indent="0" algn="l">
              <a:lnSpc>
                <a:spcPts val="1450"/>
              </a:lnSpc>
              <a:buNone/>
            </a:pPr>
            <a:endParaRPr lang="en-US" sz="3600" b="1" dirty="0">
              <a:solidFill>
                <a:srgbClr val="403011"/>
              </a:solidFill>
              <a:latin typeface="Brygada 1918 Semi Bold" pitchFamily="34" charset="0"/>
              <a:ea typeface="Brygada 1918 Semi Bold" pitchFamily="34" charset="-122"/>
            </a:endParaRPr>
          </a:p>
          <a:p>
            <a:pPr marL="0" indent="0" algn="l">
              <a:lnSpc>
                <a:spcPts val="1450"/>
              </a:lnSpc>
              <a:buNone/>
            </a:pPr>
            <a:r>
              <a:rPr lang="en-US" sz="3600" b="1" dirty="0">
                <a:solidFill>
                  <a:srgbClr val="403011"/>
                </a:solidFill>
                <a:latin typeface="Brygada 1918 Semi Bold" pitchFamily="34" charset="0"/>
                <a:ea typeface="Brygada 1918 Semi Bold" pitchFamily="34" charset="-122"/>
              </a:rPr>
              <a:t>                                 RA2311003030560</a:t>
            </a:r>
          </a:p>
          <a:p>
            <a:pPr marL="0" indent="0" algn="l">
              <a:lnSpc>
                <a:spcPts val="1450"/>
              </a:lnSpc>
              <a:buNone/>
            </a:pPr>
            <a:endParaRPr lang="en-US" sz="3600" b="1" dirty="0">
              <a:solidFill>
                <a:srgbClr val="403011"/>
              </a:solidFill>
              <a:latin typeface="Brygada 1918 Semi Bold" pitchFamily="34" charset="0"/>
              <a:ea typeface="Brygada 1918 Semi Bold" pitchFamily="34" charset="-122"/>
            </a:endParaRPr>
          </a:p>
          <a:p>
            <a:pPr marL="0" indent="0" algn="l">
              <a:lnSpc>
                <a:spcPts val="1450"/>
              </a:lnSpc>
              <a:buNone/>
            </a:pPr>
            <a:endParaRPr lang="en-US" sz="3600" b="1" dirty="0">
              <a:solidFill>
                <a:srgbClr val="403011"/>
              </a:solidFill>
              <a:latin typeface="Brygada 1918 Semi Bold" pitchFamily="34" charset="0"/>
              <a:ea typeface="Brygada 1918 Semi Bold" pitchFamily="34" charset="-122"/>
            </a:endParaRPr>
          </a:p>
          <a:p>
            <a:pPr marL="0" indent="0" algn="l">
              <a:lnSpc>
                <a:spcPts val="1450"/>
              </a:lnSpc>
              <a:buNone/>
            </a:pPr>
            <a:r>
              <a:rPr lang="en-US" sz="1150" dirty="0">
                <a:solidFill>
                  <a:srgbClr val="403011"/>
                </a:solidFill>
                <a:latin typeface="Brygada 1918 Semi Bold" pitchFamily="34" charset="0"/>
                <a:ea typeface="Brygada 1918 Semi Bold" pitchFamily="34" charset="-122"/>
              </a:rPr>
              <a:t>                                                                                                        </a:t>
            </a:r>
            <a:r>
              <a:rPr lang="en-US" sz="3200" b="1" dirty="0">
                <a:solidFill>
                  <a:srgbClr val="403011"/>
                </a:solidFill>
                <a:latin typeface="Brygada 1918 Semi Bold" pitchFamily="34" charset="0"/>
                <a:ea typeface="Brygada 1918 Semi Bold" pitchFamily="34" charset="-122"/>
              </a:rPr>
              <a:t>BTECH CSE CORE I</a:t>
            </a:r>
          </a:p>
          <a:p>
            <a:pPr marL="0" indent="0" algn="l">
              <a:lnSpc>
                <a:spcPts val="1450"/>
              </a:lnSpc>
              <a:buNone/>
            </a:pPr>
            <a:endParaRPr lang="en-US" sz="1150" dirty="0">
              <a:solidFill>
                <a:srgbClr val="403011"/>
              </a:solidFill>
              <a:latin typeface="Brygada 1918 Semi Bold" pitchFamily="34" charset="0"/>
              <a:ea typeface="Brygada 1918 Semi Bold" pitchFamily="34" charset="-122"/>
            </a:endParaRPr>
          </a:p>
          <a:p>
            <a:pPr marL="0" indent="0" algn="l">
              <a:lnSpc>
                <a:spcPts val="1450"/>
              </a:lnSpc>
              <a:buNone/>
            </a:pPr>
            <a:endParaRPr lang="en-US" sz="1150" dirty="0"/>
          </a:p>
        </p:txBody>
      </p:sp>
      <p:sp>
        <p:nvSpPr>
          <p:cNvPr id="6" name="Text 3"/>
          <p:cNvSpPr/>
          <p:nvPr/>
        </p:nvSpPr>
        <p:spPr>
          <a:xfrm>
            <a:off x="3532465" y="1491258"/>
            <a:ext cx="7565350" cy="191453"/>
          </a:xfrm>
          <a:prstGeom prst="rect">
            <a:avLst/>
          </a:prstGeom>
          <a:noFill/>
          <a:ln/>
        </p:spPr>
        <p:txBody>
          <a:bodyPr wrap="none" lIns="0" tIns="0" rIns="0" bIns="0" rtlCol="0" anchor="t"/>
          <a:lstStyle/>
          <a:p>
            <a:pPr marL="0" indent="0" algn="l">
              <a:lnSpc>
                <a:spcPts val="1500"/>
              </a:lnSpc>
              <a:buNone/>
            </a:pPr>
            <a:endParaRPr lang="en-US" sz="900" dirty="0"/>
          </a:p>
        </p:txBody>
      </p:sp>
      <p:sp>
        <p:nvSpPr>
          <p:cNvPr id="7" name="Text 4"/>
          <p:cNvSpPr/>
          <p:nvPr/>
        </p:nvSpPr>
        <p:spPr>
          <a:xfrm>
            <a:off x="3532465" y="1817251"/>
            <a:ext cx="7565350" cy="191453"/>
          </a:xfrm>
          <a:prstGeom prst="rect">
            <a:avLst/>
          </a:prstGeom>
          <a:noFill/>
          <a:ln/>
        </p:spPr>
        <p:txBody>
          <a:bodyPr wrap="none" lIns="0" tIns="0" rIns="0" bIns="0" rtlCol="0" anchor="t"/>
          <a:lstStyle/>
          <a:p>
            <a:pPr marL="0" indent="0" algn="l">
              <a:lnSpc>
                <a:spcPts val="1500"/>
              </a:lnSpc>
              <a:buNone/>
            </a:pPr>
            <a:endParaRPr lang="en-US" sz="900" dirty="0"/>
          </a:p>
        </p:txBody>
      </p:sp>
      <p:pic>
        <p:nvPicPr>
          <p:cNvPr id="8" name="Image 1" descr="preencoded.png"/>
          <p:cNvPicPr>
            <a:picLocks noChangeAspect="1"/>
          </p:cNvPicPr>
          <p:nvPr/>
        </p:nvPicPr>
        <p:blipFill>
          <a:blip r:embed="rId4"/>
          <a:stretch>
            <a:fillRect/>
          </a:stretch>
        </p:blipFill>
        <p:spPr>
          <a:xfrm>
            <a:off x="1159727" y="3938591"/>
            <a:ext cx="12968868" cy="4126825"/>
          </a:xfrm>
          <a:prstGeom prst="rect">
            <a:avLst/>
          </a:prstGeom>
        </p:spPr>
      </p:pic>
      <p:sp>
        <p:nvSpPr>
          <p:cNvPr id="9" name="Text 5"/>
          <p:cNvSpPr/>
          <p:nvPr/>
        </p:nvSpPr>
        <p:spPr>
          <a:xfrm>
            <a:off x="3532465" y="6404610"/>
            <a:ext cx="7565350" cy="191453"/>
          </a:xfrm>
          <a:prstGeom prst="rect">
            <a:avLst/>
          </a:prstGeom>
          <a:noFill/>
          <a:ln/>
        </p:spPr>
        <p:txBody>
          <a:bodyPr wrap="none" lIns="0" tIns="0" rIns="0" bIns="0" rtlCol="0" anchor="t"/>
          <a:lstStyle/>
          <a:p>
            <a:pPr marL="0" indent="0" algn="l">
              <a:lnSpc>
                <a:spcPts val="1500"/>
              </a:lnSpc>
              <a:buNone/>
            </a:pPr>
            <a:endParaRPr lang="en-US" sz="900" dirty="0"/>
          </a:p>
        </p:txBody>
      </p:sp>
      <p:sp>
        <p:nvSpPr>
          <p:cNvPr id="10" name="Text 6"/>
          <p:cNvSpPr/>
          <p:nvPr/>
        </p:nvSpPr>
        <p:spPr>
          <a:xfrm>
            <a:off x="3532465" y="6730603"/>
            <a:ext cx="7565350" cy="191453"/>
          </a:xfrm>
          <a:prstGeom prst="rect">
            <a:avLst/>
          </a:prstGeom>
          <a:noFill/>
          <a:ln/>
        </p:spPr>
        <p:txBody>
          <a:bodyPr wrap="none" lIns="0" tIns="0" rIns="0" bIns="0" rtlCol="0" anchor="t"/>
          <a:lstStyle/>
          <a:p>
            <a:pPr marL="0" indent="0" algn="l">
              <a:lnSpc>
                <a:spcPts val="1500"/>
              </a:lnSpc>
              <a:buNone/>
            </a:pPr>
            <a:endParaRPr lang="en-US" sz="900" dirty="0"/>
          </a:p>
        </p:txBody>
      </p:sp>
      <p:sp>
        <p:nvSpPr>
          <p:cNvPr id="11" name="Text 7"/>
          <p:cNvSpPr/>
          <p:nvPr/>
        </p:nvSpPr>
        <p:spPr>
          <a:xfrm>
            <a:off x="3532465" y="7056596"/>
            <a:ext cx="7565350" cy="191453"/>
          </a:xfrm>
          <a:prstGeom prst="rect">
            <a:avLst/>
          </a:prstGeom>
          <a:noFill/>
          <a:ln/>
        </p:spPr>
        <p:txBody>
          <a:bodyPr wrap="none" lIns="0" tIns="0" rIns="0" bIns="0" rtlCol="0" anchor="t"/>
          <a:lstStyle/>
          <a:p>
            <a:pPr marL="0" indent="0" algn="l">
              <a:lnSpc>
                <a:spcPts val="1500"/>
              </a:lnSpc>
              <a:buNone/>
            </a:pPr>
            <a:endParaRPr lang="en-US" sz="900" dirty="0"/>
          </a:p>
        </p:txBody>
      </p:sp>
      <p:sp>
        <p:nvSpPr>
          <p:cNvPr id="12" name="Text 8"/>
          <p:cNvSpPr/>
          <p:nvPr/>
        </p:nvSpPr>
        <p:spPr>
          <a:xfrm>
            <a:off x="3532465" y="7382589"/>
            <a:ext cx="7565350" cy="191453"/>
          </a:xfrm>
          <a:prstGeom prst="rect">
            <a:avLst/>
          </a:prstGeom>
          <a:noFill/>
          <a:ln/>
        </p:spPr>
        <p:txBody>
          <a:bodyPr wrap="none" lIns="0" tIns="0" rIns="0" bIns="0" rtlCol="0" anchor="t"/>
          <a:lstStyle/>
          <a:p>
            <a:pPr marL="0" indent="0" algn="l">
              <a:lnSpc>
                <a:spcPts val="1500"/>
              </a:lnSpc>
              <a:buNone/>
            </a:pPr>
            <a:endParaRPr lang="en-US" sz="900" dirty="0"/>
          </a:p>
        </p:txBody>
      </p:sp>
      <p:sp>
        <p:nvSpPr>
          <p:cNvPr id="13" name="Text 9"/>
          <p:cNvSpPr/>
          <p:nvPr/>
        </p:nvSpPr>
        <p:spPr>
          <a:xfrm>
            <a:off x="3532465" y="7708583"/>
            <a:ext cx="7565350" cy="191453"/>
          </a:xfrm>
          <a:prstGeom prst="rect">
            <a:avLst/>
          </a:prstGeom>
          <a:noFill/>
          <a:ln/>
        </p:spPr>
        <p:txBody>
          <a:bodyPr wrap="none" lIns="0" tIns="0" rIns="0" bIns="0" rtlCol="0" anchor="t"/>
          <a:lstStyle/>
          <a:p>
            <a:pPr marL="0" indent="0" algn="l">
              <a:lnSpc>
                <a:spcPts val="1500"/>
              </a:lnSpc>
              <a:buNone/>
            </a:pPr>
            <a:endParaRPr lang="en-US" sz="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2264807" y="693539"/>
            <a:ext cx="8993743" cy="498991"/>
          </a:xfrm>
          <a:prstGeom prst="rect">
            <a:avLst/>
          </a:prstGeom>
          <a:noFill/>
          <a:ln/>
        </p:spPr>
        <p:txBody>
          <a:bodyPr wrap="none" lIns="0" tIns="0" rIns="0" bIns="0" rtlCol="0" anchor="t"/>
          <a:lstStyle/>
          <a:p>
            <a:pPr marL="0" indent="0" algn="l">
              <a:lnSpc>
                <a:spcPts val="3900"/>
              </a:lnSpc>
              <a:buNone/>
            </a:pPr>
            <a:r>
              <a:rPr lang="en-US" sz="3100" dirty="0">
                <a:solidFill>
                  <a:srgbClr val="403011"/>
                </a:solidFill>
                <a:latin typeface="Brygada 1918 Semi Bold" pitchFamily="34" charset="0"/>
                <a:ea typeface="Brygada 1918 Semi Bold" pitchFamily="34" charset="-122"/>
                <a:cs typeface="Brygada 1918 Semi Bold" pitchFamily="34" charset="-120"/>
              </a:rPr>
              <a:t>Data Mining: Extracting Insights from Raw Data</a:t>
            </a:r>
            <a:endParaRPr lang="en-US" sz="3100" dirty="0"/>
          </a:p>
        </p:txBody>
      </p:sp>
      <p:sp>
        <p:nvSpPr>
          <p:cNvPr id="3" name="Text 1"/>
          <p:cNvSpPr/>
          <p:nvPr/>
        </p:nvSpPr>
        <p:spPr>
          <a:xfrm>
            <a:off x="2264807" y="1431965"/>
            <a:ext cx="10100786" cy="510778"/>
          </a:xfrm>
          <a:prstGeom prst="rect">
            <a:avLst/>
          </a:prstGeom>
          <a:noFill/>
          <a:ln/>
        </p:spPr>
        <p:txBody>
          <a:bodyPr wrap="square" lIns="0" tIns="0" rIns="0" bIns="0" rtlCol="0" anchor="t"/>
          <a:lstStyle/>
          <a:p>
            <a:pPr marL="0" indent="0" algn="l">
              <a:lnSpc>
                <a:spcPts val="2000"/>
              </a:lnSpc>
              <a:buNone/>
            </a:pPr>
            <a:r>
              <a:rPr lang="en-US" sz="1250" dirty="0">
                <a:solidFill>
                  <a:srgbClr val="403011"/>
                </a:solidFill>
                <a:latin typeface="Brygada 1918" pitchFamily="34" charset="0"/>
                <a:ea typeface="Brygada 1918" pitchFamily="34" charset="-122"/>
                <a:cs typeface="Brygada 1918" pitchFamily="34" charset="-120"/>
              </a:rPr>
              <a:t>Data mining is the process of discovering patterns, trends, and valuable knowledge from large datasets using a combination of machine learning, statistics, and database systems. Its primary goal is to transform raw data into actionable intelligence.</a:t>
            </a:r>
            <a:endParaRPr lang="en-US" sz="1250" dirty="0"/>
          </a:p>
        </p:txBody>
      </p:sp>
      <p:sp>
        <p:nvSpPr>
          <p:cNvPr id="4" name="Text 2"/>
          <p:cNvSpPr/>
          <p:nvPr/>
        </p:nvSpPr>
        <p:spPr>
          <a:xfrm>
            <a:off x="2264807" y="2182177"/>
            <a:ext cx="4291846" cy="399217"/>
          </a:xfrm>
          <a:prstGeom prst="rect">
            <a:avLst/>
          </a:prstGeom>
          <a:noFill/>
          <a:ln/>
        </p:spPr>
        <p:txBody>
          <a:bodyPr wrap="none" lIns="0" tIns="0" rIns="0" bIns="0" rtlCol="0" anchor="t"/>
          <a:lstStyle/>
          <a:p>
            <a:pPr marL="0" indent="0" algn="l">
              <a:lnSpc>
                <a:spcPts val="3100"/>
              </a:lnSpc>
              <a:buNone/>
            </a:pPr>
            <a:r>
              <a:rPr lang="en-US" sz="2500" dirty="0">
                <a:solidFill>
                  <a:srgbClr val="403011"/>
                </a:solidFill>
                <a:latin typeface="Brygada 1918 Semi Bold" pitchFamily="34" charset="0"/>
                <a:ea typeface="Brygada 1918 Semi Bold" pitchFamily="34" charset="-122"/>
                <a:cs typeface="Brygada 1918 Semi Bold" pitchFamily="34" charset="-120"/>
              </a:rPr>
              <a:t>Key Data Mining Techniques</a:t>
            </a:r>
            <a:endParaRPr lang="en-US" sz="2500" dirty="0"/>
          </a:p>
        </p:txBody>
      </p:sp>
      <p:sp>
        <p:nvSpPr>
          <p:cNvPr id="5" name="Shape 3"/>
          <p:cNvSpPr/>
          <p:nvPr/>
        </p:nvSpPr>
        <p:spPr>
          <a:xfrm>
            <a:off x="2264807" y="3060263"/>
            <a:ext cx="4970502" cy="1693188"/>
          </a:xfrm>
          <a:prstGeom prst="roundRect">
            <a:avLst>
              <a:gd name="adj" fmla="val 6481"/>
            </a:avLst>
          </a:prstGeom>
          <a:solidFill>
            <a:srgbClr val="F6EBD4"/>
          </a:solidFill>
          <a:ln/>
        </p:spPr>
        <p:txBody>
          <a:bodyPr/>
          <a:lstStyle/>
          <a:p>
            <a:endParaRPr lang="en-US"/>
          </a:p>
        </p:txBody>
      </p:sp>
      <p:sp>
        <p:nvSpPr>
          <p:cNvPr id="6" name="Shape 4"/>
          <p:cNvSpPr/>
          <p:nvPr/>
        </p:nvSpPr>
        <p:spPr>
          <a:xfrm>
            <a:off x="2264807" y="3037403"/>
            <a:ext cx="4970502" cy="91440"/>
          </a:xfrm>
          <a:prstGeom prst="roundRect">
            <a:avLst>
              <a:gd name="adj" fmla="val 261969"/>
            </a:avLst>
          </a:prstGeom>
          <a:solidFill>
            <a:srgbClr val="626C3B"/>
          </a:solidFill>
          <a:ln/>
        </p:spPr>
        <p:txBody>
          <a:bodyPr/>
          <a:lstStyle/>
          <a:p>
            <a:endParaRPr lang="en-US"/>
          </a:p>
        </p:txBody>
      </p:sp>
      <p:sp>
        <p:nvSpPr>
          <p:cNvPr id="7" name="Shape 5"/>
          <p:cNvSpPr/>
          <p:nvPr/>
        </p:nvSpPr>
        <p:spPr>
          <a:xfrm>
            <a:off x="4510504" y="2820829"/>
            <a:ext cx="478988" cy="478988"/>
          </a:xfrm>
          <a:prstGeom prst="roundRect">
            <a:avLst>
              <a:gd name="adj" fmla="val 190902"/>
            </a:avLst>
          </a:prstGeom>
          <a:solidFill>
            <a:srgbClr val="626C3B"/>
          </a:solidFill>
          <a:ln/>
        </p:spPr>
        <p:txBody>
          <a:bodyPr/>
          <a:lstStyle/>
          <a:p>
            <a:endParaRPr lang="en-US"/>
          </a:p>
        </p:txBody>
      </p:sp>
      <p:pic>
        <p:nvPicPr>
          <p:cNvPr id="8"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54213" y="2964537"/>
            <a:ext cx="191572" cy="191572"/>
          </a:xfrm>
          <a:prstGeom prst="rect">
            <a:avLst/>
          </a:prstGeom>
        </p:spPr>
      </p:pic>
      <p:sp>
        <p:nvSpPr>
          <p:cNvPr id="9" name="Text 6"/>
          <p:cNvSpPr/>
          <p:nvPr/>
        </p:nvSpPr>
        <p:spPr>
          <a:xfrm>
            <a:off x="2447330" y="3459480"/>
            <a:ext cx="1996202" cy="249555"/>
          </a:xfrm>
          <a:prstGeom prst="rect">
            <a:avLst/>
          </a:prstGeom>
          <a:noFill/>
          <a:ln/>
        </p:spPr>
        <p:txBody>
          <a:bodyPr wrap="none" lIns="0" tIns="0" rIns="0" bIns="0" rtlCol="0" anchor="t"/>
          <a:lstStyle/>
          <a:p>
            <a:pPr marL="0" indent="0" algn="l">
              <a:lnSpc>
                <a:spcPts val="1950"/>
              </a:lnSpc>
              <a:buNone/>
            </a:pPr>
            <a:r>
              <a:rPr lang="en-US" sz="1550" dirty="0">
                <a:solidFill>
                  <a:srgbClr val="403011"/>
                </a:solidFill>
                <a:latin typeface="Brygada 1918 Semi Bold" pitchFamily="34" charset="0"/>
                <a:ea typeface="Brygada 1918 Semi Bold" pitchFamily="34" charset="-122"/>
                <a:cs typeface="Brygada 1918 Semi Bold" pitchFamily="34" charset="-120"/>
              </a:rPr>
              <a:t>Classification</a:t>
            </a:r>
            <a:endParaRPr lang="en-US" sz="1550" dirty="0"/>
          </a:p>
        </p:txBody>
      </p:sp>
      <p:sp>
        <p:nvSpPr>
          <p:cNvPr id="10" name="Text 7"/>
          <p:cNvSpPr/>
          <p:nvPr/>
        </p:nvSpPr>
        <p:spPr>
          <a:xfrm>
            <a:off x="2447330" y="3804761"/>
            <a:ext cx="4605457" cy="766167"/>
          </a:xfrm>
          <a:prstGeom prst="rect">
            <a:avLst/>
          </a:prstGeom>
          <a:noFill/>
          <a:ln/>
        </p:spPr>
        <p:txBody>
          <a:bodyPr wrap="square" lIns="0" tIns="0" rIns="0" bIns="0" rtlCol="0" anchor="t"/>
          <a:lstStyle/>
          <a:p>
            <a:pPr marL="0" indent="0" algn="l">
              <a:lnSpc>
                <a:spcPts val="2000"/>
              </a:lnSpc>
              <a:buNone/>
            </a:pPr>
            <a:r>
              <a:rPr lang="en-US" sz="1250" dirty="0">
                <a:solidFill>
                  <a:srgbClr val="403011"/>
                </a:solidFill>
                <a:latin typeface="Brygada 1918" pitchFamily="34" charset="0"/>
                <a:ea typeface="Brygada 1918" pitchFamily="34" charset="-122"/>
                <a:cs typeface="Brygada 1918" pitchFamily="34" charset="-120"/>
              </a:rPr>
              <a:t>Assigns data points to predefined categories based on learned patterns from labeled data (e.g., spam detection, customer churn prediction).</a:t>
            </a:r>
            <a:endParaRPr lang="en-US" sz="1250" dirty="0"/>
          </a:p>
        </p:txBody>
      </p:sp>
      <p:sp>
        <p:nvSpPr>
          <p:cNvPr id="11" name="Shape 8"/>
          <p:cNvSpPr/>
          <p:nvPr/>
        </p:nvSpPr>
        <p:spPr>
          <a:xfrm>
            <a:off x="7394972" y="3060263"/>
            <a:ext cx="4970621" cy="1693188"/>
          </a:xfrm>
          <a:prstGeom prst="roundRect">
            <a:avLst>
              <a:gd name="adj" fmla="val 6481"/>
            </a:avLst>
          </a:prstGeom>
          <a:solidFill>
            <a:srgbClr val="F6EBD4"/>
          </a:solidFill>
          <a:ln/>
        </p:spPr>
        <p:txBody>
          <a:bodyPr/>
          <a:lstStyle/>
          <a:p>
            <a:endParaRPr lang="en-US"/>
          </a:p>
        </p:txBody>
      </p:sp>
      <p:sp>
        <p:nvSpPr>
          <p:cNvPr id="12" name="Shape 9"/>
          <p:cNvSpPr/>
          <p:nvPr/>
        </p:nvSpPr>
        <p:spPr>
          <a:xfrm>
            <a:off x="7394972" y="3037403"/>
            <a:ext cx="4970621" cy="91440"/>
          </a:xfrm>
          <a:prstGeom prst="roundRect">
            <a:avLst>
              <a:gd name="adj" fmla="val 261969"/>
            </a:avLst>
          </a:prstGeom>
          <a:solidFill>
            <a:srgbClr val="83792E"/>
          </a:solidFill>
          <a:ln/>
        </p:spPr>
        <p:txBody>
          <a:bodyPr/>
          <a:lstStyle/>
          <a:p>
            <a:endParaRPr lang="en-US"/>
          </a:p>
        </p:txBody>
      </p:sp>
      <p:sp>
        <p:nvSpPr>
          <p:cNvPr id="13" name="Shape 10"/>
          <p:cNvSpPr/>
          <p:nvPr/>
        </p:nvSpPr>
        <p:spPr>
          <a:xfrm>
            <a:off x="9640788" y="2820829"/>
            <a:ext cx="478988" cy="478988"/>
          </a:xfrm>
          <a:prstGeom prst="roundRect">
            <a:avLst>
              <a:gd name="adj" fmla="val 190902"/>
            </a:avLst>
          </a:prstGeom>
          <a:solidFill>
            <a:srgbClr val="83792E"/>
          </a:solidFill>
          <a:ln/>
        </p:spPr>
        <p:txBody>
          <a:bodyPr/>
          <a:lstStyle/>
          <a:p>
            <a:endParaRPr lang="en-US"/>
          </a:p>
        </p:txBody>
      </p:sp>
      <p:pic>
        <p:nvPicPr>
          <p:cNvPr id="14"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784497" y="2964537"/>
            <a:ext cx="191572" cy="191572"/>
          </a:xfrm>
          <a:prstGeom prst="rect">
            <a:avLst/>
          </a:prstGeom>
        </p:spPr>
      </p:pic>
      <p:sp>
        <p:nvSpPr>
          <p:cNvPr id="15" name="Text 11"/>
          <p:cNvSpPr/>
          <p:nvPr/>
        </p:nvSpPr>
        <p:spPr>
          <a:xfrm>
            <a:off x="7577495" y="3459480"/>
            <a:ext cx="1996202" cy="249555"/>
          </a:xfrm>
          <a:prstGeom prst="rect">
            <a:avLst/>
          </a:prstGeom>
          <a:noFill/>
          <a:ln/>
        </p:spPr>
        <p:txBody>
          <a:bodyPr wrap="none" lIns="0" tIns="0" rIns="0" bIns="0" rtlCol="0" anchor="t"/>
          <a:lstStyle/>
          <a:p>
            <a:pPr marL="0" indent="0" algn="l">
              <a:lnSpc>
                <a:spcPts val="1950"/>
              </a:lnSpc>
              <a:buNone/>
            </a:pPr>
            <a:r>
              <a:rPr lang="en-US" sz="1550" dirty="0">
                <a:solidFill>
                  <a:srgbClr val="403011"/>
                </a:solidFill>
                <a:latin typeface="Brygada 1918 Semi Bold" pitchFamily="34" charset="0"/>
                <a:ea typeface="Brygada 1918 Semi Bold" pitchFamily="34" charset="-122"/>
                <a:cs typeface="Brygada 1918 Semi Bold" pitchFamily="34" charset="-120"/>
              </a:rPr>
              <a:t>Clustering</a:t>
            </a:r>
            <a:endParaRPr lang="en-US" sz="1550" dirty="0"/>
          </a:p>
        </p:txBody>
      </p:sp>
      <p:sp>
        <p:nvSpPr>
          <p:cNvPr id="16" name="Text 12"/>
          <p:cNvSpPr/>
          <p:nvPr/>
        </p:nvSpPr>
        <p:spPr>
          <a:xfrm>
            <a:off x="7577495" y="3804761"/>
            <a:ext cx="4605576" cy="766167"/>
          </a:xfrm>
          <a:prstGeom prst="rect">
            <a:avLst/>
          </a:prstGeom>
          <a:noFill/>
          <a:ln/>
        </p:spPr>
        <p:txBody>
          <a:bodyPr wrap="square" lIns="0" tIns="0" rIns="0" bIns="0" rtlCol="0" anchor="t"/>
          <a:lstStyle/>
          <a:p>
            <a:pPr marL="0" indent="0" algn="l">
              <a:lnSpc>
                <a:spcPts val="2000"/>
              </a:lnSpc>
              <a:buNone/>
            </a:pPr>
            <a:r>
              <a:rPr lang="en-US" sz="1250" dirty="0">
                <a:solidFill>
                  <a:srgbClr val="403011"/>
                </a:solidFill>
                <a:latin typeface="Brygada 1918" pitchFamily="34" charset="0"/>
                <a:ea typeface="Brygada 1918" pitchFamily="34" charset="-122"/>
                <a:cs typeface="Brygada 1918" pitchFamily="34" charset="-120"/>
              </a:rPr>
              <a:t>Groups similar data points together into clusters, without prior knowledge of group definitions, to identify inherent structures (e.g., market segmentation, anomaly detection).</a:t>
            </a:r>
            <a:endParaRPr lang="en-US" sz="1250" dirty="0"/>
          </a:p>
        </p:txBody>
      </p:sp>
      <p:sp>
        <p:nvSpPr>
          <p:cNvPr id="17" name="Shape 13"/>
          <p:cNvSpPr/>
          <p:nvPr/>
        </p:nvSpPr>
        <p:spPr>
          <a:xfrm>
            <a:off x="2264807" y="5152549"/>
            <a:ext cx="4970502" cy="1693188"/>
          </a:xfrm>
          <a:prstGeom prst="roundRect">
            <a:avLst>
              <a:gd name="adj" fmla="val 6481"/>
            </a:avLst>
          </a:prstGeom>
          <a:solidFill>
            <a:srgbClr val="F6EBD4"/>
          </a:solidFill>
          <a:ln/>
        </p:spPr>
        <p:txBody>
          <a:bodyPr/>
          <a:lstStyle/>
          <a:p>
            <a:endParaRPr lang="en-US"/>
          </a:p>
        </p:txBody>
      </p:sp>
      <p:sp>
        <p:nvSpPr>
          <p:cNvPr id="18" name="Shape 14"/>
          <p:cNvSpPr/>
          <p:nvPr/>
        </p:nvSpPr>
        <p:spPr>
          <a:xfrm>
            <a:off x="2264807" y="5129689"/>
            <a:ext cx="4970502" cy="91440"/>
          </a:xfrm>
          <a:prstGeom prst="roundRect">
            <a:avLst>
              <a:gd name="adj" fmla="val 261969"/>
            </a:avLst>
          </a:prstGeom>
          <a:solidFill>
            <a:srgbClr val="E8AF3B"/>
          </a:solidFill>
          <a:ln/>
        </p:spPr>
        <p:txBody>
          <a:bodyPr/>
          <a:lstStyle/>
          <a:p>
            <a:endParaRPr lang="en-US"/>
          </a:p>
        </p:txBody>
      </p:sp>
      <p:sp>
        <p:nvSpPr>
          <p:cNvPr id="19" name="Shape 15"/>
          <p:cNvSpPr/>
          <p:nvPr/>
        </p:nvSpPr>
        <p:spPr>
          <a:xfrm>
            <a:off x="4510504" y="4913114"/>
            <a:ext cx="478988" cy="478988"/>
          </a:xfrm>
          <a:prstGeom prst="roundRect">
            <a:avLst>
              <a:gd name="adj" fmla="val 190902"/>
            </a:avLst>
          </a:prstGeom>
          <a:solidFill>
            <a:srgbClr val="E8AF3B"/>
          </a:solidFill>
          <a:ln/>
        </p:spPr>
        <p:txBody>
          <a:bodyPr/>
          <a:lstStyle/>
          <a:p>
            <a:endParaRPr lang="en-US"/>
          </a:p>
        </p:txBody>
      </p:sp>
      <p:pic>
        <p:nvPicPr>
          <p:cNvPr id="20"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654213" y="5056823"/>
            <a:ext cx="191572" cy="191572"/>
          </a:xfrm>
          <a:prstGeom prst="rect">
            <a:avLst/>
          </a:prstGeom>
        </p:spPr>
      </p:pic>
      <p:sp>
        <p:nvSpPr>
          <p:cNvPr id="21" name="Text 16"/>
          <p:cNvSpPr/>
          <p:nvPr/>
        </p:nvSpPr>
        <p:spPr>
          <a:xfrm>
            <a:off x="2447330" y="5551765"/>
            <a:ext cx="1996202" cy="249555"/>
          </a:xfrm>
          <a:prstGeom prst="rect">
            <a:avLst/>
          </a:prstGeom>
          <a:noFill/>
          <a:ln/>
        </p:spPr>
        <p:txBody>
          <a:bodyPr wrap="none" lIns="0" tIns="0" rIns="0" bIns="0" rtlCol="0" anchor="t"/>
          <a:lstStyle/>
          <a:p>
            <a:pPr marL="0" indent="0" algn="l">
              <a:lnSpc>
                <a:spcPts val="1950"/>
              </a:lnSpc>
              <a:buNone/>
            </a:pPr>
            <a:r>
              <a:rPr lang="en-US" sz="1550" dirty="0">
                <a:solidFill>
                  <a:srgbClr val="403011"/>
                </a:solidFill>
                <a:latin typeface="Brygada 1918 Semi Bold" pitchFamily="34" charset="0"/>
                <a:ea typeface="Brygada 1918 Semi Bold" pitchFamily="34" charset="-122"/>
                <a:cs typeface="Brygada 1918 Semi Bold" pitchFamily="34" charset="-120"/>
              </a:rPr>
              <a:t>Regression</a:t>
            </a:r>
            <a:endParaRPr lang="en-US" sz="1550" dirty="0"/>
          </a:p>
        </p:txBody>
      </p:sp>
      <p:sp>
        <p:nvSpPr>
          <p:cNvPr id="22" name="Text 17"/>
          <p:cNvSpPr/>
          <p:nvPr/>
        </p:nvSpPr>
        <p:spPr>
          <a:xfrm>
            <a:off x="2447330" y="5897047"/>
            <a:ext cx="4605457" cy="766167"/>
          </a:xfrm>
          <a:prstGeom prst="rect">
            <a:avLst/>
          </a:prstGeom>
          <a:noFill/>
          <a:ln/>
        </p:spPr>
        <p:txBody>
          <a:bodyPr wrap="square" lIns="0" tIns="0" rIns="0" bIns="0" rtlCol="0" anchor="t"/>
          <a:lstStyle/>
          <a:p>
            <a:pPr marL="0" indent="0" algn="l">
              <a:lnSpc>
                <a:spcPts val="2000"/>
              </a:lnSpc>
              <a:buNone/>
            </a:pPr>
            <a:r>
              <a:rPr lang="en-US" sz="1250" dirty="0">
                <a:solidFill>
                  <a:srgbClr val="403011"/>
                </a:solidFill>
                <a:latin typeface="Brygada 1918" pitchFamily="34" charset="0"/>
                <a:ea typeface="Brygada 1918" pitchFamily="34" charset="-122"/>
                <a:cs typeface="Brygada 1918" pitchFamily="34" charset="-120"/>
              </a:rPr>
              <a:t>Predicts a continuous numerical value based on the relationship between variables (e.g., sales forecasting, house price prediction).</a:t>
            </a:r>
            <a:endParaRPr lang="en-US" sz="1250" dirty="0"/>
          </a:p>
        </p:txBody>
      </p:sp>
      <p:sp>
        <p:nvSpPr>
          <p:cNvPr id="23" name="Shape 18"/>
          <p:cNvSpPr/>
          <p:nvPr/>
        </p:nvSpPr>
        <p:spPr>
          <a:xfrm>
            <a:off x="7394972" y="5152549"/>
            <a:ext cx="4970621" cy="1693188"/>
          </a:xfrm>
          <a:prstGeom prst="roundRect">
            <a:avLst>
              <a:gd name="adj" fmla="val 6481"/>
            </a:avLst>
          </a:prstGeom>
          <a:solidFill>
            <a:srgbClr val="F6EBD4"/>
          </a:solidFill>
          <a:ln/>
        </p:spPr>
        <p:txBody>
          <a:bodyPr/>
          <a:lstStyle/>
          <a:p>
            <a:endParaRPr lang="en-US"/>
          </a:p>
        </p:txBody>
      </p:sp>
      <p:sp>
        <p:nvSpPr>
          <p:cNvPr id="24" name="Shape 19"/>
          <p:cNvSpPr/>
          <p:nvPr/>
        </p:nvSpPr>
        <p:spPr>
          <a:xfrm>
            <a:off x="7394972" y="5129689"/>
            <a:ext cx="4970621" cy="91440"/>
          </a:xfrm>
          <a:prstGeom prst="roundRect">
            <a:avLst>
              <a:gd name="adj" fmla="val 261969"/>
            </a:avLst>
          </a:prstGeom>
          <a:solidFill>
            <a:srgbClr val="CC914D"/>
          </a:solidFill>
          <a:ln/>
        </p:spPr>
        <p:txBody>
          <a:bodyPr/>
          <a:lstStyle/>
          <a:p>
            <a:endParaRPr lang="en-US"/>
          </a:p>
        </p:txBody>
      </p:sp>
      <p:sp>
        <p:nvSpPr>
          <p:cNvPr id="25" name="Shape 20"/>
          <p:cNvSpPr/>
          <p:nvPr/>
        </p:nvSpPr>
        <p:spPr>
          <a:xfrm>
            <a:off x="9640788" y="4913114"/>
            <a:ext cx="478988" cy="478988"/>
          </a:xfrm>
          <a:prstGeom prst="roundRect">
            <a:avLst>
              <a:gd name="adj" fmla="val 190902"/>
            </a:avLst>
          </a:prstGeom>
          <a:solidFill>
            <a:srgbClr val="CC914D"/>
          </a:solidFill>
          <a:ln/>
        </p:spPr>
        <p:txBody>
          <a:bodyPr/>
          <a:lstStyle/>
          <a:p>
            <a:endParaRPr lang="en-US"/>
          </a:p>
        </p:txBody>
      </p:sp>
      <p:pic>
        <p:nvPicPr>
          <p:cNvPr id="26" name="Image 3" descr="preencoded.png"/>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9784497" y="5056823"/>
            <a:ext cx="191572" cy="191572"/>
          </a:xfrm>
          <a:prstGeom prst="rect">
            <a:avLst/>
          </a:prstGeom>
        </p:spPr>
      </p:pic>
      <p:sp>
        <p:nvSpPr>
          <p:cNvPr id="27" name="Text 21"/>
          <p:cNvSpPr/>
          <p:nvPr/>
        </p:nvSpPr>
        <p:spPr>
          <a:xfrm>
            <a:off x="7577495" y="5551765"/>
            <a:ext cx="1996202" cy="249555"/>
          </a:xfrm>
          <a:prstGeom prst="rect">
            <a:avLst/>
          </a:prstGeom>
          <a:noFill/>
          <a:ln/>
        </p:spPr>
        <p:txBody>
          <a:bodyPr wrap="none" lIns="0" tIns="0" rIns="0" bIns="0" rtlCol="0" anchor="t"/>
          <a:lstStyle/>
          <a:p>
            <a:pPr marL="0" indent="0" algn="l">
              <a:lnSpc>
                <a:spcPts val="1950"/>
              </a:lnSpc>
              <a:buNone/>
            </a:pPr>
            <a:r>
              <a:rPr lang="en-US" sz="1550" dirty="0">
                <a:solidFill>
                  <a:srgbClr val="403011"/>
                </a:solidFill>
                <a:latin typeface="Brygada 1918 Semi Bold" pitchFamily="34" charset="0"/>
                <a:ea typeface="Brygada 1918 Semi Bold" pitchFamily="34" charset="-122"/>
                <a:cs typeface="Brygada 1918 Semi Bold" pitchFamily="34" charset="-120"/>
              </a:rPr>
              <a:t>Association Rules</a:t>
            </a:r>
            <a:endParaRPr lang="en-US" sz="1550" dirty="0"/>
          </a:p>
        </p:txBody>
      </p:sp>
      <p:sp>
        <p:nvSpPr>
          <p:cNvPr id="28" name="Text 22"/>
          <p:cNvSpPr/>
          <p:nvPr/>
        </p:nvSpPr>
        <p:spPr>
          <a:xfrm>
            <a:off x="7577495" y="5897047"/>
            <a:ext cx="4605576" cy="766167"/>
          </a:xfrm>
          <a:prstGeom prst="rect">
            <a:avLst/>
          </a:prstGeom>
          <a:noFill/>
          <a:ln/>
        </p:spPr>
        <p:txBody>
          <a:bodyPr wrap="square" lIns="0" tIns="0" rIns="0" bIns="0" rtlCol="0" anchor="t"/>
          <a:lstStyle/>
          <a:p>
            <a:pPr marL="0" indent="0" algn="l">
              <a:lnSpc>
                <a:spcPts val="2000"/>
              </a:lnSpc>
              <a:buNone/>
            </a:pPr>
            <a:r>
              <a:rPr lang="en-US" sz="1250" dirty="0">
                <a:solidFill>
                  <a:srgbClr val="403011"/>
                </a:solidFill>
                <a:latin typeface="Brygada 1918" pitchFamily="34" charset="0"/>
                <a:ea typeface="Brygada 1918" pitchFamily="34" charset="-122"/>
                <a:cs typeface="Brygada 1918" pitchFamily="34" charset="-120"/>
              </a:rPr>
              <a:t>Discovers interesting relationships or correlations between items in large datasets (e.g., "market basket analysis" to identify products frequently bought together).</a:t>
            </a:r>
            <a:endParaRPr lang="en-US" sz="12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823234B-7F50-036C-B725-03B99BD42181}"/>
              </a:ext>
            </a:extLst>
          </p:cNvPr>
          <p:cNvPicPr>
            <a:picLocks noChangeAspect="1"/>
          </p:cNvPicPr>
          <p:nvPr/>
        </p:nvPicPr>
        <p:blipFill>
          <a:blip r:embed="rId2"/>
          <a:stretch>
            <a:fillRect/>
          </a:stretch>
        </p:blipFill>
        <p:spPr>
          <a:xfrm>
            <a:off x="0" y="124691"/>
            <a:ext cx="14630400" cy="7980218"/>
          </a:xfrm>
          <a:prstGeom prst="rect">
            <a:avLst/>
          </a:prstGeom>
        </p:spPr>
      </p:pic>
    </p:spTree>
    <p:extLst>
      <p:ext uri="{BB962C8B-B14F-4D97-AF65-F5344CB8AC3E}">
        <p14:creationId xmlns:p14="http://schemas.microsoft.com/office/powerpoint/2010/main" val="28211770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33913"/>
          </a:xfrm>
          <a:prstGeom prst="rect">
            <a:avLst/>
          </a:prstGeom>
        </p:spPr>
      </p:pic>
      <p:sp>
        <p:nvSpPr>
          <p:cNvPr id="3" name="Text 0"/>
          <p:cNvSpPr/>
          <p:nvPr/>
        </p:nvSpPr>
        <p:spPr>
          <a:xfrm>
            <a:off x="729020" y="3181588"/>
            <a:ext cx="10833973" cy="650915"/>
          </a:xfrm>
          <a:prstGeom prst="rect">
            <a:avLst/>
          </a:prstGeom>
          <a:noFill/>
          <a:ln/>
        </p:spPr>
        <p:txBody>
          <a:bodyPr wrap="none" lIns="0" tIns="0" rIns="0" bIns="0" rtlCol="0" anchor="t"/>
          <a:lstStyle/>
          <a:p>
            <a:pPr marL="0" indent="0" algn="l">
              <a:lnSpc>
                <a:spcPts val="5100"/>
              </a:lnSpc>
              <a:buNone/>
            </a:pPr>
            <a:r>
              <a:rPr lang="en-US" sz="4100" dirty="0">
                <a:solidFill>
                  <a:srgbClr val="403011"/>
                </a:solidFill>
                <a:latin typeface="Brygada 1918 Semi Bold" pitchFamily="34" charset="0"/>
                <a:ea typeface="Brygada 1918 Semi Bold" pitchFamily="34" charset="-122"/>
                <a:cs typeface="Brygada 1918 Semi Bold" pitchFamily="34" charset="-120"/>
              </a:rPr>
              <a:t>Understanding Data: Raw Facts and Insights</a:t>
            </a:r>
            <a:endParaRPr lang="en-US" sz="4100" dirty="0"/>
          </a:p>
        </p:txBody>
      </p:sp>
      <p:sp>
        <p:nvSpPr>
          <p:cNvPr id="4" name="Shape 1"/>
          <p:cNvSpPr/>
          <p:nvPr/>
        </p:nvSpPr>
        <p:spPr>
          <a:xfrm>
            <a:off x="729020" y="4457343"/>
            <a:ext cx="4251960" cy="3194328"/>
          </a:xfrm>
          <a:prstGeom prst="roundRect">
            <a:avLst>
              <a:gd name="adj" fmla="val 3435"/>
            </a:avLst>
          </a:prstGeom>
          <a:solidFill>
            <a:srgbClr val="F6EBD4"/>
          </a:solidFill>
          <a:ln/>
        </p:spPr>
        <p:txBody>
          <a:bodyPr/>
          <a:lstStyle/>
          <a:p>
            <a:endParaRPr lang="en-US"/>
          </a:p>
        </p:txBody>
      </p:sp>
      <p:sp>
        <p:nvSpPr>
          <p:cNvPr id="5" name="Shape 2"/>
          <p:cNvSpPr/>
          <p:nvPr/>
        </p:nvSpPr>
        <p:spPr>
          <a:xfrm>
            <a:off x="729020" y="4434483"/>
            <a:ext cx="4251960" cy="91440"/>
          </a:xfrm>
          <a:prstGeom prst="roundRect">
            <a:avLst>
              <a:gd name="adj" fmla="val 341718"/>
            </a:avLst>
          </a:prstGeom>
          <a:solidFill>
            <a:srgbClr val="626C3B"/>
          </a:solidFill>
          <a:ln/>
        </p:spPr>
        <p:txBody>
          <a:bodyPr/>
          <a:lstStyle/>
          <a:p>
            <a:endParaRPr lang="en-US"/>
          </a:p>
        </p:txBody>
      </p:sp>
      <p:sp>
        <p:nvSpPr>
          <p:cNvPr id="6" name="Shape 3"/>
          <p:cNvSpPr/>
          <p:nvPr/>
        </p:nvSpPr>
        <p:spPr>
          <a:xfrm>
            <a:off x="2542580" y="4144923"/>
            <a:ext cx="624840" cy="624840"/>
          </a:xfrm>
          <a:prstGeom prst="roundRect">
            <a:avLst>
              <a:gd name="adj" fmla="val 146341"/>
            </a:avLst>
          </a:prstGeom>
          <a:solidFill>
            <a:srgbClr val="626C3B"/>
          </a:solidFill>
          <a:ln/>
        </p:spPr>
        <p:txBody>
          <a:bodyPr/>
          <a:lstStyle/>
          <a:p>
            <a:endParaRPr lang="en-US"/>
          </a:p>
        </p:txBody>
      </p:sp>
      <p:sp>
        <p:nvSpPr>
          <p:cNvPr id="7" name="Text 4"/>
          <p:cNvSpPr/>
          <p:nvPr/>
        </p:nvSpPr>
        <p:spPr>
          <a:xfrm>
            <a:off x="2729984" y="4301133"/>
            <a:ext cx="249912" cy="312420"/>
          </a:xfrm>
          <a:prstGeom prst="rect">
            <a:avLst/>
          </a:prstGeom>
          <a:noFill/>
          <a:ln/>
        </p:spPr>
        <p:txBody>
          <a:bodyPr wrap="none" lIns="0" tIns="0" rIns="0" bIns="0" rtlCol="0" anchor="t"/>
          <a:lstStyle/>
          <a:p>
            <a:pPr marL="0" indent="0" algn="l">
              <a:lnSpc>
                <a:spcPts val="3100"/>
              </a:lnSpc>
              <a:buNone/>
            </a:pPr>
            <a:r>
              <a:rPr lang="en-US" sz="1950" dirty="0">
                <a:solidFill>
                  <a:srgbClr val="FFFFFF"/>
                </a:solidFill>
                <a:latin typeface="Brygada 1918 Semi Bold" pitchFamily="34" charset="0"/>
                <a:ea typeface="Brygada 1918 Semi Bold" pitchFamily="34" charset="-122"/>
                <a:cs typeface="Brygada 1918 Semi Bold" pitchFamily="34" charset="-120"/>
              </a:rPr>
              <a:t>1</a:t>
            </a:r>
            <a:endParaRPr lang="en-US" sz="1950" dirty="0"/>
          </a:p>
        </p:txBody>
      </p:sp>
      <p:sp>
        <p:nvSpPr>
          <p:cNvPr id="8" name="Text 5"/>
          <p:cNvSpPr/>
          <p:nvPr/>
        </p:nvSpPr>
        <p:spPr>
          <a:xfrm>
            <a:off x="960120" y="4978003"/>
            <a:ext cx="3433048" cy="325398"/>
          </a:xfrm>
          <a:prstGeom prst="rect">
            <a:avLst/>
          </a:prstGeom>
          <a:noFill/>
          <a:ln/>
        </p:spPr>
        <p:txBody>
          <a:bodyPr wrap="none" lIns="0" tIns="0" rIns="0" bIns="0" rtlCol="0" anchor="t"/>
          <a:lstStyle/>
          <a:p>
            <a:pPr marL="0" indent="0" algn="l">
              <a:lnSpc>
                <a:spcPts val="2550"/>
              </a:lnSpc>
              <a:buNone/>
            </a:pPr>
            <a:r>
              <a:rPr lang="en-US" sz="2050" dirty="0">
                <a:solidFill>
                  <a:srgbClr val="403011"/>
                </a:solidFill>
                <a:latin typeface="Brygada 1918 Semi Bold" pitchFamily="34" charset="0"/>
                <a:ea typeface="Brygada 1918 Semi Bold" pitchFamily="34" charset="-122"/>
                <a:cs typeface="Brygada 1918 Semi Bold" pitchFamily="34" charset="-120"/>
              </a:rPr>
              <a:t>Raw Facts and Observations</a:t>
            </a:r>
            <a:endParaRPr lang="en-US" sz="2050" dirty="0"/>
          </a:p>
        </p:txBody>
      </p:sp>
      <p:sp>
        <p:nvSpPr>
          <p:cNvPr id="9" name="Text 6"/>
          <p:cNvSpPr/>
          <p:nvPr/>
        </p:nvSpPr>
        <p:spPr>
          <a:xfrm>
            <a:off x="960120" y="5428298"/>
            <a:ext cx="3789759" cy="1666875"/>
          </a:xfrm>
          <a:prstGeom prst="rect">
            <a:avLst/>
          </a:prstGeom>
          <a:noFill/>
          <a:ln/>
        </p:spPr>
        <p:txBody>
          <a:bodyPr wrap="square" lIns="0" tIns="0" rIns="0" bIns="0" rtlCol="0" anchor="t"/>
          <a:lstStyle/>
          <a:p>
            <a:pPr marL="0" indent="0" algn="l">
              <a:lnSpc>
                <a:spcPts val="2600"/>
              </a:lnSpc>
              <a:buNone/>
            </a:pPr>
            <a:r>
              <a:rPr lang="en-US" sz="1600" dirty="0">
                <a:solidFill>
                  <a:srgbClr val="403011"/>
                </a:solidFill>
                <a:latin typeface="Brygada 1918" pitchFamily="34" charset="0"/>
                <a:ea typeface="Brygada 1918" pitchFamily="34" charset="-122"/>
                <a:cs typeface="Brygada 1918" pitchFamily="34" charset="-120"/>
              </a:rPr>
              <a:t>At its core, data comprises unprocessed facts, figures, and observations collected from various sources. It is the unfiltered material awaiting interpretation.</a:t>
            </a:r>
            <a:endParaRPr lang="en-US" sz="1600" dirty="0"/>
          </a:p>
        </p:txBody>
      </p:sp>
      <p:sp>
        <p:nvSpPr>
          <p:cNvPr id="10" name="Shape 7"/>
          <p:cNvSpPr/>
          <p:nvPr/>
        </p:nvSpPr>
        <p:spPr>
          <a:xfrm>
            <a:off x="5189220" y="4457343"/>
            <a:ext cx="4251960" cy="3194328"/>
          </a:xfrm>
          <a:prstGeom prst="roundRect">
            <a:avLst>
              <a:gd name="adj" fmla="val 3435"/>
            </a:avLst>
          </a:prstGeom>
          <a:solidFill>
            <a:srgbClr val="F6EBD4"/>
          </a:solidFill>
          <a:ln/>
        </p:spPr>
        <p:txBody>
          <a:bodyPr/>
          <a:lstStyle/>
          <a:p>
            <a:endParaRPr lang="en-US"/>
          </a:p>
        </p:txBody>
      </p:sp>
      <p:sp>
        <p:nvSpPr>
          <p:cNvPr id="11" name="Shape 8"/>
          <p:cNvSpPr/>
          <p:nvPr/>
        </p:nvSpPr>
        <p:spPr>
          <a:xfrm>
            <a:off x="5189220" y="4434483"/>
            <a:ext cx="4251960" cy="91440"/>
          </a:xfrm>
          <a:prstGeom prst="roundRect">
            <a:avLst>
              <a:gd name="adj" fmla="val 341718"/>
            </a:avLst>
          </a:prstGeom>
          <a:solidFill>
            <a:srgbClr val="83792E"/>
          </a:solidFill>
          <a:ln/>
        </p:spPr>
        <p:txBody>
          <a:bodyPr/>
          <a:lstStyle/>
          <a:p>
            <a:endParaRPr lang="en-US"/>
          </a:p>
        </p:txBody>
      </p:sp>
      <p:sp>
        <p:nvSpPr>
          <p:cNvPr id="12" name="Shape 9"/>
          <p:cNvSpPr/>
          <p:nvPr/>
        </p:nvSpPr>
        <p:spPr>
          <a:xfrm>
            <a:off x="7002780" y="4144923"/>
            <a:ext cx="624840" cy="624840"/>
          </a:xfrm>
          <a:prstGeom prst="roundRect">
            <a:avLst>
              <a:gd name="adj" fmla="val 146341"/>
            </a:avLst>
          </a:prstGeom>
          <a:solidFill>
            <a:srgbClr val="83792E"/>
          </a:solidFill>
          <a:ln/>
        </p:spPr>
        <p:txBody>
          <a:bodyPr/>
          <a:lstStyle/>
          <a:p>
            <a:endParaRPr lang="en-US"/>
          </a:p>
        </p:txBody>
      </p:sp>
      <p:sp>
        <p:nvSpPr>
          <p:cNvPr id="13" name="Text 10"/>
          <p:cNvSpPr/>
          <p:nvPr/>
        </p:nvSpPr>
        <p:spPr>
          <a:xfrm>
            <a:off x="7190184" y="4301133"/>
            <a:ext cx="249912" cy="312420"/>
          </a:xfrm>
          <a:prstGeom prst="rect">
            <a:avLst/>
          </a:prstGeom>
          <a:noFill/>
          <a:ln/>
        </p:spPr>
        <p:txBody>
          <a:bodyPr wrap="none" lIns="0" tIns="0" rIns="0" bIns="0" rtlCol="0" anchor="t"/>
          <a:lstStyle/>
          <a:p>
            <a:pPr marL="0" indent="0" algn="l">
              <a:lnSpc>
                <a:spcPts val="3100"/>
              </a:lnSpc>
              <a:buNone/>
            </a:pPr>
            <a:r>
              <a:rPr lang="en-US" sz="1950" dirty="0">
                <a:solidFill>
                  <a:srgbClr val="FFFFFF"/>
                </a:solidFill>
                <a:latin typeface="Brygada 1918 Semi Bold" pitchFamily="34" charset="0"/>
                <a:ea typeface="Brygada 1918 Semi Bold" pitchFamily="34" charset="-122"/>
                <a:cs typeface="Brygada 1918 Semi Bold" pitchFamily="34" charset="-120"/>
              </a:rPr>
              <a:t>2</a:t>
            </a:r>
            <a:endParaRPr lang="en-US" sz="1950" dirty="0"/>
          </a:p>
        </p:txBody>
      </p:sp>
      <p:sp>
        <p:nvSpPr>
          <p:cNvPr id="14" name="Text 11"/>
          <p:cNvSpPr/>
          <p:nvPr/>
        </p:nvSpPr>
        <p:spPr>
          <a:xfrm>
            <a:off x="5420320" y="4978003"/>
            <a:ext cx="3789759" cy="650796"/>
          </a:xfrm>
          <a:prstGeom prst="rect">
            <a:avLst/>
          </a:prstGeom>
          <a:noFill/>
          <a:ln/>
        </p:spPr>
        <p:txBody>
          <a:bodyPr wrap="square" lIns="0" tIns="0" rIns="0" bIns="0" rtlCol="0" anchor="t"/>
          <a:lstStyle/>
          <a:p>
            <a:pPr marL="0" indent="0" algn="l">
              <a:lnSpc>
                <a:spcPts val="2550"/>
              </a:lnSpc>
              <a:buNone/>
            </a:pPr>
            <a:r>
              <a:rPr lang="en-US" sz="2050" dirty="0">
                <a:solidFill>
                  <a:srgbClr val="403011"/>
                </a:solidFill>
                <a:latin typeface="Brygada 1918 Semi Bold" pitchFamily="34" charset="0"/>
                <a:ea typeface="Brygada 1918 Semi Bold" pitchFamily="34" charset="-122"/>
                <a:cs typeface="Brygada 1918 Semi Bold" pitchFamily="34" charset="-120"/>
              </a:rPr>
              <a:t>Fuel for Analysis and Prediction</a:t>
            </a:r>
            <a:endParaRPr lang="en-US" sz="2050" dirty="0"/>
          </a:p>
        </p:txBody>
      </p:sp>
      <p:sp>
        <p:nvSpPr>
          <p:cNvPr id="15" name="Text 12"/>
          <p:cNvSpPr/>
          <p:nvPr/>
        </p:nvSpPr>
        <p:spPr>
          <a:xfrm>
            <a:off x="5420320" y="5753695"/>
            <a:ext cx="3789759" cy="1666875"/>
          </a:xfrm>
          <a:prstGeom prst="rect">
            <a:avLst/>
          </a:prstGeom>
          <a:noFill/>
          <a:ln/>
        </p:spPr>
        <p:txBody>
          <a:bodyPr wrap="square" lIns="0" tIns="0" rIns="0" bIns="0" rtlCol="0" anchor="t"/>
          <a:lstStyle/>
          <a:p>
            <a:pPr marL="0" indent="0" algn="l">
              <a:lnSpc>
                <a:spcPts val="2600"/>
              </a:lnSpc>
              <a:buNone/>
            </a:pPr>
            <a:r>
              <a:rPr lang="en-US" sz="1600" dirty="0">
                <a:solidFill>
                  <a:srgbClr val="403011"/>
                </a:solidFill>
                <a:latin typeface="Brygada 1918" pitchFamily="34" charset="0"/>
                <a:ea typeface="Brygada 1918" pitchFamily="34" charset="-122"/>
                <a:cs typeface="Brygada 1918" pitchFamily="34" charset="-120"/>
              </a:rPr>
              <a:t>Data is the essential ingredient for analytical processes, enabling us to uncover hidden insights, forecast future trends, and make informed decisions.</a:t>
            </a:r>
            <a:endParaRPr lang="en-US" sz="1600" dirty="0"/>
          </a:p>
        </p:txBody>
      </p:sp>
      <p:sp>
        <p:nvSpPr>
          <p:cNvPr id="16" name="Shape 13"/>
          <p:cNvSpPr/>
          <p:nvPr/>
        </p:nvSpPr>
        <p:spPr>
          <a:xfrm>
            <a:off x="9649420" y="4457343"/>
            <a:ext cx="4251960" cy="3194328"/>
          </a:xfrm>
          <a:prstGeom prst="roundRect">
            <a:avLst>
              <a:gd name="adj" fmla="val 3435"/>
            </a:avLst>
          </a:prstGeom>
          <a:solidFill>
            <a:srgbClr val="F6EBD4"/>
          </a:solidFill>
          <a:ln/>
        </p:spPr>
        <p:txBody>
          <a:bodyPr/>
          <a:lstStyle/>
          <a:p>
            <a:endParaRPr lang="en-US"/>
          </a:p>
        </p:txBody>
      </p:sp>
      <p:sp>
        <p:nvSpPr>
          <p:cNvPr id="17" name="Shape 14"/>
          <p:cNvSpPr/>
          <p:nvPr/>
        </p:nvSpPr>
        <p:spPr>
          <a:xfrm>
            <a:off x="9649420" y="4434483"/>
            <a:ext cx="4251960" cy="91440"/>
          </a:xfrm>
          <a:prstGeom prst="roundRect">
            <a:avLst>
              <a:gd name="adj" fmla="val 341718"/>
            </a:avLst>
          </a:prstGeom>
          <a:solidFill>
            <a:srgbClr val="E8AF3B"/>
          </a:solidFill>
          <a:ln/>
        </p:spPr>
        <p:txBody>
          <a:bodyPr/>
          <a:lstStyle/>
          <a:p>
            <a:endParaRPr lang="en-US"/>
          </a:p>
        </p:txBody>
      </p:sp>
      <p:sp>
        <p:nvSpPr>
          <p:cNvPr id="18" name="Shape 15"/>
          <p:cNvSpPr/>
          <p:nvPr/>
        </p:nvSpPr>
        <p:spPr>
          <a:xfrm>
            <a:off x="11462980" y="4144923"/>
            <a:ext cx="624840" cy="624840"/>
          </a:xfrm>
          <a:prstGeom prst="roundRect">
            <a:avLst>
              <a:gd name="adj" fmla="val 146341"/>
            </a:avLst>
          </a:prstGeom>
          <a:solidFill>
            <a:srgbClr val="E8AF3B"/>
          </a:solidFill>
          <a:ln/>
        </p:spPr>
        <p:txBody>
          <a:bodyPr/>
          <a:lstStyle/>
          <a:p>
            <a:endParaRPr lang="en-US"/>
          </a:p>
        </p:txBody>
      </p:sp>
      <p:sp>
        <p:nvSpPr>
          <p:cNvPr id="19" name="Text 16"/>
          <p:cNvSpPr/>
          <p:nvPr/>
        </p:nvSpPr>
        <p:spPr>
          <a:xfrm>
            <a:off x="11650385" y="4301133"/>
            <a:ext cx="249912" cy="312420"/>
          </a:xfrm>
          <a:prstGeom prst="rect">
            <a:avLst/>
          </a:prstGeom>
          <a:noFill/>
          <a:ln/>
        </p:spPr>
        <p:txBody>
          <a:bodyPr wrap="none" lIns="0" tIns="0" rIns="0" bIns="0" rtlCol="0" anchor="t"/>
          <a:lstStyle/>
          <a:p>
            <a:pPr marL="0" indent="0" algn="l">
              <a:lnSpc>
                <a:spcPts val="3100"/>
              </a:lnSpc>
              <a:buNone/>
            </a:pPr>
            <a:r>
              <a:rPr lang="en-US" sz="1950" dirty="0">
                <a:solidFill>
                  <a:srgbClr val="000000"/>
                </a:solidFill>
                <a:latin typeface="Brygada 1918 Semi Bold" pitchFamily="34" charset="0"/>
                <a:ea typeface="Brygada 1918 Semi Bold" pitchFamily="34" charset="-122"/>
                <a:cs typeface="Brygada 1918 Semi Bold" pitchFamily="34" charset="-120"/>
              </a:rPr>
              <a:t>3</a:t>
            </a:r>
            <a:endParaRPr lang="en-US" sz="1950" dirty="0"/>
          </a:p>
        </p:txBody>
      </p:sp>
      <p:sp>
        <p:nvSpPr>
          <p:cNvPr id="20" name="Text 17"/>
          <p:cNvSpPr/>
          <p:nvPr/>
        </p:nvSpPr>
        <p:spPr>
          <a:xfrm>
            <a:off x="9880521" y="4978003"/>
            <a:ext cx="3308628" cy="325398"/>
          </a:xfrm>
          <a:prstGeom prst="rect">
            <a:avLst/>
          </a:prstGeom>
          <a:noFill/>
          <a:ln/>
        </p:spPr>
        <p:txBody>
          <a:bodyPr wrap="none" lIns="0" tIns="0" rIns="0" bIns="0" rtlCol="0" anchor="t"/>
          <a:lstStyle/>
          <a:p>
            <a:pPr marL="0" indent="0" algn="l">
              <a:lnSpc>
                <a:spcPts val="2550"/>
              </a:lnSpc>
              <a:buNone/>
            </a:pPr>
            <a:r>
              <a:rPr lang="en-US" sz="2050" dirty="0">
                <a:solidFill>
                  <a:srgbClr val="403011"/>
                </a:solidFill>
                <a:latin typeface="Brygada 1918 Semi Bold" pitchFamily="34" charset="0"/>
                <a:ea typeface="Brygada 1918 Semi Bold" pitchFamily="34" charset="-122"/>
                <a:cs typeface="Brygada 1918 Semi Bold" pitchFamily="34" charset="-120"/>
              </a:rPr>
              <a:t>Pillar of Data Science &amp; ML</a:t>
            </a:r>
            <a:endParaRPr lang="en-US" sz="2050" dirty="0"/>
          </a:p>
        </p:txBody>
      </p:sp>
      <p:sp>
        <p:nvSpPr>
          <p:cNvPr id="21" name="Text 18"/>
          <p:cNvSpPr/>
          <p:nvPr/>
        </p:nvSpPr>
        <p:spPr>
          <a:xfrm>
            <a:off x="9880521" y="5428298"/>
            <a:ext cx="3789759" cy="1666875"/>
          </a:xfrm>
          <a:prstGeom prst="rect">
            <a:avLst/>
          </a:prstGeom>
          <a:noFill/>
          <a:ln/>
        </p:spPr>
        <p:txBody>
          <a:bodyPr wrap="square" lIns="0" tIns="0" rIns="0" bIns="0" rtlCol="0" anchor="t"/>
          <a:lstStyle/>
          <a:p>
            <a:pPr marL="0" indent="0" algn="l">
              <a:lnSpc>
                <a:spcPts val="2600"/>
              </a:lnSpc>
              <a:buNone/>
            </a:pPr>
            <a:r>
              <a:rPr lang="en-US" sz="1600" dirty="0">
                <a:solidFill>
                  <a:srgbClr val="403011"/>
                </a:solidFill>
                <a:latin typeface="Brygada 1918" pitchFamily="34" charset="0"/>
                <a:ea typeface="Brygada 1918" pitchFamily="34" charset="-122"/>
                <a:cs typeface="Brygada 1918" pitchFamily="34" charset="-120"/>
              </a:rPr>
              <a:t>Data serves as the fundamental building block for the fields of Data Science and Machine Learning, driving innovations and understanding in complex systems.</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30672"/>
          </a:xfrm>
          <a:prstGeom prst="rect">
            <a:avLst/>
          </a:prstGeom>
        </p:spPr>
      </p:pic>
      <p:sp>
        <p:nvSpPr>
          <p:cNvPr id="3" name="Text 0"/>
          <p:cNvSpPr/>
          <p:nvPr/>
        </p:nvSpPr>
        <p:spPr>
          <a:xfrm>
            <a:off x="6231969" y="585788"/>
            <a:ext cx="7652861" cy="1997035"/>
          </a:xfrm>
          <a:prstGeom prst="rect">
            <a:avLst/>
          </a:prstGeom>
          <a:noFill/>
          <a:ln/>
        </p:spPr>
        <p:txBody>
          <a:bodyPr wrap="square" lIns="0" tIns="0" rIns="0" bIns="0" rtlCol="0" anchor="t"/>
          <a:lstStyle/>
          <a:p>
            <a:pPr marL="0" indent="0" algn="l">
              <a:lnSpc>
                <a:spcPts val="5200"/>
              </a:lnSpc>
              <a:buNone/>
            </a:pPr>
            <a:r>
              <a:rPr lang="en-US" sz="4150" dirty="0">
                <a:solidFill>
                  <a:srgbClr val="403011"/>
                </a:solidFill>
                <a:latin typeface="Brygada 1918 Semi Bold" pitchFamily="34" charset="0"/>
                <a:ea typeface="Brygada 1918 Semi Bold" pitchFamily="34" charset="-122"/>
                <a:cs typeface="Brygada 1918 Semi Bold" pitchFamily="34" charset="-120"/>
              </a:rPr>
              <a:t>Diverse Data Forms: Structured, Semi-Structured, Unstructured</a:t>
            </a:r>
            <a:endParaRPr lang="en-US" sz="4150" dirty="0"/>
          </a:p>
        </p:txBody>
      </p:sp>
      <p:sp>
        <p:nvSpPr>
          <p:cNvPr id="4" name="Shape 1"/>
          <p:cNvSpPr/>
          <p:nvPr/>
        </p:nvSpPr>
        <p:spPr>
          <a:xfrm>
            <a:off x="6231969" y="2902268"/>
            <a:ext cx="3719870" cy="2605564"/>
          </a:xfrm>
          <a:prstGeom prst="roundRect">
            <a:avLst>
              <a:gd name="adj" fmla="val 19621"/>
            </a:avLst>
          </a:prstGeom>
          <a:solidFill>
            <a:srgbClr val="626C3B"/>
          </a:solidFill>
          <a:ln w="7620">
            <a:solidFill>
              <a:srgbClr val="7B8554"/>
            </a:solidFill>
            <a:prstDash val="solid"/>
          </a:ln>
        </p:spPr>
        <p:txBody>
          <a:bodyPr/>
          <a:lstStyle/>
          <a:p>
            <a:endParaRPr lang="en-US"/>
          </a:p>
        </p:txBody>
      </p:sp>
      <p:sp>
        <p:nvSpPr>
          <p:cNvPr id="5" name="Text 2"/>
          <p:cNvSpPr/>
          <p:nvPr/>
        </p:nvSpPr>
        <p:spPr>
          <a:xfrm>
            <a:off x="6452592" y="3122890"/>
            <a:ext cx="2662714" cy="332780"/>
          </a:xfrm>
          <a:prstGeom prst="rect">
            <a:avLst/>
          </a:prstGeom>
          <a:noFill/>
          <a:ln/>
        </p:spPr>
        <p:txBody>
          <a:bodyPr wrap="none" lIns="0" tIns="0" rIns="0" bIns="0" rtlCol="0" anchor="t"/>
          <a:lstStyle/>
          <a:p>
            <a:pPr marL="0" indent="0" algn="l">
              <a:lnSpc>
                <a:spcPts val="2600"/>
              </a:lnSpc>
              <a:buNone/>
            </a:pPr>
            <a:r>
              <a:rPr lang="en-US" sz="2050" dirty="0">
                <a:solidFill>
                  <a:srgbClr val="FFFFFF"/>
                </a:solidFill>
                <a:latin typeface="Brygada 1918 Semi Bold" pitchFamily="34" charset="0"/>
                <a:ea typeface="Brygada 1918 Semi Bold" pitchFamily="34" charset="-122"/>
                <a:cs typeface="Brygada 1918 Semi Bold" pitchFamily="34" charset="-120"/>
              </a:rPr>
              <a:t>Structured Data</a:t>
            </a:r>
            <a:endParaRPr lang="en-US" sz="2050" dirty="0"/>
          </a:p>
        </p:txBody>
      </p:sp>
      <p:sp>
        <p:nvSpPr>
          <p:cNvPr id="6" name="Text 3"/>
          <p:cNvSpPr/>
          <p:nvPr/>
        </p:nvSpPr>
        <p:spPr>
          <a:xfrm>
            <a:off x="6452592" y="3583424"/>
            <a:ext cx="3278624" cy="1703784"/>
          </a:xfrm>
          <a:prstGeom prst="rect">
            <a:avLst/>
          </a:prstGeom>
          <a:noFill/>
          <a:ln/>
        </p:spPr>
        <p:txBody>
          <a:bodyPr wrap="square" lIns="0" tIns="0" rIns="0" bIns="0" rtlCol="0" anchor="t"/>
          <a:lstStyle/>
          <a:p>
            <a:pPr marL="0" indent="0" algn="l">
              <a:lnSpc>
                <a:spcPts val="2650"/>
              </a:lnSpc>
              <a:buNone/>
            </a:pPr>
            <a:r>
              <a:rPr lang="en-US" sz="1650" dirty="0">
                <a:solidFill>
                  <a:srgbClr val="FFFFFF"/>
                </a:solidFill>
                <a:latin typeface="Brygada 1918" pitchFamily="34" charset="0"/>
                <a:ea typeface="Brygada 1918" pitchFamily="34" charset="-122"/>
                <a:cs typeface="Brygada 1918" pitchFamily="34" charset="-120"/>
              </a:rPr>
              <a:t>Organised in a fixed format, typically found in tables, relational databases, and spreadsheets, making it easily searchable and quantifiable.</a:t>
            </a:r>
            <a:endParaRPr lang="en-US" sz="1650" dirty="0"/>
          </a:p>
        </p:txBody>
      </p:sp>
      <p:sp>
        <p:nvSpPr>
          <p:cNvPr id="7" name="Shape 4"/>
          <p:cNvSpPr/>
          <p:nvPr/>
        </p:nvSpPr>
        <p:spPr>
          <a:xfrm>
            <a:off x="10164842" y="2902268"/>
            <a:ext cx="3719989" cy="2605564"/>
          </a:xfrm>
          <a:prstGeom prst="roundRect">
            <a:avLst>
              <a:gd name="adj" fmla="val 19621"/>
            </a:avLst>
          </a:prstGeom>
          <a:solidFill>
            <a:srgbClr val="83792E"/>
          </a:solidFill>
          <a:ln w="7620">
            <a:solidFill>
              <a:srgbClr val="9C9247"/>
            </a:solidFill>
            <a:prstDash val="solid"/>
          </a:ln>
        </p:spPr>
        <p:txBody>
          <a:bodyPr/>
          <a:lstStyle/>
          <a:p>
            <a:endParaRPr lang="en-US"/>
          </a:p>
        </p:txBody>
      </p:sp>
      <p:sp>
        <p:nvSpPr>
          <p:cNvPr id="8" name="Text 5"/>
          <p:cNvSpPr/>
          <p:nvPr/>
        </p:nvSpPr>
        <p:spPr>
          <a:xfrm>
            <a:off x="10385465" y="3122890"/>
            <a:ext cx="2772251" cy="332780"/>
          </a:xfrm>
          <a:prstGeom prst="rect">
            <a:avLst/>
          </a:prstGeom>
          <a:noFill/>
          <a:ln/>
        </p:spPr>
        <p:txBody>
          <a:bodyPr wrap="none" lIns="0" tIns="0" rIns="0" bIns="0" rtlCol="0" anchor="t"/>
          <a:lstStyle/>
          <a:p>
            <a:pPr marL="0" indent="0" algn="l">
              <a:lnSpc>
                <a:spcPts val="2600"/>
              </a:lnSpc>
              <a:buNone/>
            </a:pPr>
            <a:r>
              <a:rPr lang="en-US" sz="2050" dirty="0">
                <a:solidFill>
                  <a:srgbClr val="FFFFFF"/>
                </a:solidFill>
                <a:latin typeface="Brygada 1918 Semi Bold" pitchFamily="34" charset="0"/>
                <a:ea typeface="Brygada 1918 Semi Bold" pitchFamily="34" charset="-122"/>
                <a:cs typeface="Brygada 1918 Semi Bold" pitchFamily="34" charset="-120"/>
              </a:rPr>
              <a:t>Semi-Structured Data</a:t>
            </a:r>
            <a:endParaRPr lang="en-US" sz="2050" dirty="0"/>
          </a:p>
        </p:txBody>
      </p:sp>
      <p:sp>
        <p:nvSpPr>
          <p:cNvPr id="9" name="Text 6"/>
          <p:cNvSpPr/>
          <p:nvPr/>
        </p:nvSpPr>
        <p:spPr>
          <a:xfrm>
            <a:off x="10385465" y="3583424"/>
            <a:ext cx="3278743" cy="1703784"/>
          </a:xfrm>
          <a:prstGeom prst="rect">
            <a:avLst/>
          </a:prstGeom>
          <a:noFill/>
          <a:ln/>
        </p:spPr>
        <p:txBody>
          <a:bodyPr wrap="square" lIns="0" tIns="0" rIns="0" bIns="0" rtlCol="0" anchor="t"/>
          <a:lstStyle/>
          <a:p>
            <a:pPr marL="0" indent="0" algn="l">
              <a:lnSpc>
                <a:spcPts val="2650"/>
              </a:lnSpc>
              <a:buNone/>
            </a:pPr>
            <a:r>
              <a:rPr lang="en-US" sz="1650" dirty="0">
                <a:solidFill>
                  <a:srgbClr val="FFFFFF"/>
                </a:solidFill>
                <a:latin typeface="Brygada 1918" pitchFamily="34" charset="0"/>
                <a:ea typeface="Brygada 1918" pitchFamily="34" charset="-122"/>
                <a:cs typeface="Brygada 1918" pitchFamily="34" charset="-120"/>
              </a:rPr>
              <a:t>Possesses some organisational properties but doesn't conform to a rigid relational database structure, such as JSON or XML files.</a:t>
            </a:r>
            <a:endParaRPr lang="en-US" sz="1650" dirty="0"/>
          </a:p>
        </p:txBody>
      </p:sp>
      <p:sp>
        <p:nvSpPr>
          <p:cNvPr id="10" name="Shape 7"/>
          <p:cNvSpPr/>
          <p:nvPr/>
        </p:nvSpPr>
        <p:spPr>
          <a:xfrm>
            <a:off x="6231969" y="5720834"/>
            <a:ext cx="7652861" cy="1924050"/>
          </a:xfrm>
          <a:prstGeom prst="roundRect">
            <a:avLst>
              <a:gd name="adj" fmla="val 26572"/>
            </a:avLst>
          </a:prstGeom>
          <a:solidFill>
            <a:srgbClr val="E8AF3B"/>
          </a:solidFill>
          <a:ln w="7620">
            <a:solidFill>
              <a:srgbClr val="CE9521"/>
            </a:solidFill>
            <a:prstDash val="solid"/>
          </a:ln>
        </p:spPr>
        <p:txBody>
          <a:bodyPr/>
          <a:lstStyle/>
          <a:p>
            <a:endParaRPr lang="en-US"/>
          </a:p>
        </p:txBody>
      </p:sp>
      <p:sp>
        <p:nvSpPr>
          <p:cNvPr id="11" name="Text 8"/>
          <p:cNvSpPr/>
          <p:nvPr/>
        </p:nvSpPr>
        <p:spPr>
          <a:xfrm>
            <a:off x="6452592" y="5941457"/>
            <a:ext cx="2662714" cy="332780"/>
          </a:xfrm>
          <a:prstGeom prst="rect">
            <a:avLst/>
          </a:prstGeom>
          <a:noFill/>
          <a:ln/>
        </p:spPr>
        <p:txBody>
          <a:bodyPr wrap="none" lIns="0" tIns="0" rIns="0" bIns="0" rtlCol="0" anchor="t"/>
          <a:lstStyle/>
          <a:p>
            <a:pPr marL="0" indent="0" algn="l">
              <a:lnSpc>
                <a:spcPts val="2600"/>
              </a:lnSpc>
              <a:buNone/>
            </a:pPr>
            <a:r>
              <a:rPr lang="en-US" sz="2050" dirty="0">
                <a:solidFill>
                  <a:srgbClr val="000000"/>
                </a:solidFill>
                <a:latin typeface="Brygada 1918 Semi Bold" pitchFamily="34" charset="0"/>
                <a:ea typeface="Brygada 1918 Semi Bold" pitchFamily="34" charset="-122"/>
                <a:cs typeface="Brygada 1918 Semi Bold" pitchFamily="34" charset="-120"/>
              </a:rPr>
              <a:t>Unstructured Data</a:t>
            </a:r>
            <a:endParaRPr lang="en-US" sz="2050" dirty="0"/>
          </a:p>
        </p:txBody>
      </p:sp>
      <p:sp>
        <p:nvSpPr>
          <p:cNvPr id="12" name="Text 9"/>
          <p:cNvSpPr/>
          <p:nvPr/>
        </p:nvSpPr>
        <p:spPr>
          <a:xfrm>
            <a:off x="6452592" y="6401991"/>
            <a:ext cx="7211616" cy="1022271"/>
          </a:xfrm>
          <a:prstGeom prst="rect">
            <a:avLst/>
          </a:prstGeom>
          <a:noFill/>
          <a:ln/>
        </p:spPr>
        <p:txBody>
          <a:bodyPr wrap="square" lIns="0" tIns="0" rIns="0" bIns="0" rtlCol="0" anchor="t"/>
          <a:lstStyle/>
          <a:p>
            <a:pPr marL="0" indent="0" algn="l">
              <a:lnSpc>
                <a:spcPts val="2650"/>
              </a:lnSpc>
              <a:buNone/>
            </a:pPr>
            <a:r>
              <a:rPr lang="en-US" sz="1650" dirty="0">
                <a:solidFill>
                  <a:srgbClr val="000000"/>
                </a:solidFill>
                <a:latin typeface="Brygada 1918" pitchFamily="34" charset="0"/>
                <a:ea typeface="Brygada 1918" pitchFamily="34" charset="-122"/>
                <a:cs typeface="Brygada 1918" pitchFamily="34" charset="-120"/>
              </a:rPr>
              <a:t>Lacks a predefined data model and is often in formats like text documents, images, audio, and video, making it challenging to process and analyse.</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1863209" y="473988"/>
            <a:ext cx="10903982" cy="1077516"/>
          </a:xfrm>
          <a:prstGeom prst="rect">
            <a:avLst/>
          </a:prstGeom>
          <a:noFill/>
          <a:ln/>
        </p:spPr>
        <p:txBody>
          <a:bodyPr wrap="square" lIns="0" tIns="0" rIns="0" bIns="0" rtlCol="0" anchor="t"/>
          <a:lstStyle/>
          <a:p>
            <a:pPr marL="0" indent="0" algn="l">
              <a:lnSpc>
                <a:spcPts val="4200"/>
              </a:lnSpc>
              <a:buNone/>
            </a:pPr>
            <a:r>
              <a:rPr lang="en-US" sz="3350" dirty="0">
                <a:solidFill>
                  <a:srgbClr val="403011"/>
                </a:solidFill>
                <a:latin typeface="Brygada 1918 Semi Bold" pitchFamily="34" charset="0"/>
                <a:ea typeface="Brygada 1918 Semi Bold" pitchFamily="34" charset="-122"/>
                <a:cs typeface="Brygada 1918 Semi Bold" pitchFamily="34" charset="-120"/>
              </a:rPr>
              <a:t>Uncovering Hidden Relationships: Kinds of Data Patterns</a:t>
            </a:r>
            <a:endParaRPr lang="en-US" sz="3350" dirty="0"/>
          </a:p>
        </p:txBody>
      </p:sp>
      <p:sp>
        <p:nvSpPr>
          <p:cNvPr id="3" name="Shape 1"/>
          <p:cNvSpPr/>
          <p:nvPr/>
        </p:nvSpPr>
        <p:spPr>
          <a:xfrm>
            <a:off x="1863209" y="1896189"/>
            <a:ext cx="689491" cy="1034296"/>
          </a:xfrm>
          <a:prstGeom prst="roundRect">
            <a:avLst>
              <a:gd name="adj" fmla="val 360048"/>
            </a:avLst>
          </a:prstGeom>
          <a:solidFill>
            <a:srgbClr val="626C3B"/>
          </a:solidFill>
          <a:ln w="7620">
            <a:solidFill>
              <a:srgbClr val="7B8554"/>
            </a:solidFill>
            <a:prstDash val="solid"/>
          </a:ln>
        </p:spPr>
        <p:txBody>
          <a:bodyPr/>
          <a:lstStyle/>
          <a:p>
            <a:endParaRPr lang="en-US"/>
          </a:p>
        </p:txBody>
      </p:sp>
      <p:sp>
        <p:nvSpPr>
          <p:cNvPr id="4" name="Text 2"/>
          <p:cNvSpPr/>
          <p:nvPr/>
        </p:nvSpPr>
        <p:spPr>
          <a:xfrm>
            <a:off x="2078712" y="2251710"/>
            <a:ext cx="258485" cy="323136"/>
          </a:xfrm>
          <a:prstGeom prst="rect">
            <a:avLst/>
          </a:prstGeom>
          <a:noFill/>
          <a:ln/>
        </p:spPr>
        <p:txBody>
          <a:bodyPr wrap="none" lIns="0" tIns="0" rIns="0" bIns="0" rtlCol="0" anchor="t"/>
          <a:lstStyle/>
          <a:p>
            <a:pPr marL="0" indent="0" algn="l">
              <a:lnSpc>
                <a:spcPts val="2000"/>
              </a:lnSpc>
              <a:buNone/>
            </a:pPr>
            <a:r>
              <a:rPr lang="en-US" sz="2000" dirty="0">
                <a:solidFill>
                  <a:srgbClr val="FFFFFF"/>
                </a:solidFill>
                <a:latin typeface="Brygada 1918 Semi Bold" pitchFamily="34" charset="0"/>
                <a:ea typeface="Brygada 1918 Semi Bold" pitchFamily="34" charset="-122"/>
                <a:cs typeface="Brygada 1918 Semi Bold" pitchFamily="34" charset="-120"/>
              </a:rPr>
              <a:t>1</a:t>
            </a:r>
            <a:endParaRPr lang="en-US" sz="2000" dirty="0"/>
          </a:p>
        </p:txBody>
      </p:sp>
      <p:sp>
        <p:nvSpPr>
          <p:cNvPr id="5" name="Text 3"/>
          <p:cNvSpPr/>
          <p:nvPr/>
        </p:nvSpPr>
        <p:spPr>
          <a:xfrm>
            <a:off x="2724983" y="2068473"/>
            <a:ext cx="2154912" cy="269319"/>
          </a:xfrm>
          <a:prstGeom prst="rect">
            <a:avLst/>
          </a:prstGeom>
          <a:noFill/>
          <a:ln/>
        </p:spPr>
        <p:txBody>
          <a:bodyPr wrap="none" lIns="0" tIns="0" rIns="0" bIns="0" rtlCol="0" anchor="t"/>
          <a:lstStyle/>
          <a:p>
            <a:pPr marL="0" indent="0" algn="l">
              <a:lnSpc>
                <a:spcPts val="2100"/>
              </a:lnSpc>
              <a:buNone/>
            </a:pPr>
            <a:r>
              <a:rPr lang="en-US" sz="1650" dirty="0">
                <a:solidFill>
                  <a:srgbClr val="403011"/>
                </a:solidFill>
                <a:latin typeface="Brygada 1918 Semi Bold" pitchFamily="34" charset="0"/>
                <a:ea typeface="Brygada 1918 Semi Bold" pitchFamily="34" charset="-122"/>
                <a:cs typeface="Brygada 1918 Semi Bold" pitchFamily="34" charset="-120"/>
              </a:rPr>
              <a:t>Association</a:t>
            </a:r>
            <a:endParaRPr lang="en-US" sz="1650" dirty="0"/>
          </a:p>
        </p:txBody>
      </p:sp>
      <p:sp>
        <p:nvSpPr>
          <p:cNvPr id="6" name="Text 4"/>
          <p:cNvSpPr/>
          <p:nvPr/>
        </p:nvSpPr>
        <p:spPr>
          <a:xfrm>
            <a:off x="2724983" y="2441138"/>
            <a:ext cx="10042208" cy="275749"/>
          </a:xfrm>
          <a:prstGeom prst="rect">
            <a:avLst/>
          </a:prstGeom>
          <a:noFill/>
          <a:ln/>
        </p:spPr>
        <p:txBody>
          <a:bodyPr wrap="none" lIns="0" tIns="0" rIns="0" bIns="0" rtlCol="0" anchor="t"/>
          <a:lstStyle/>
          <a:p>
            <a:pPr marL="0" indent="0" algn="l">
              <a:lnSpc>
                <a:spcPts val="2150"/>
              </a:lnSpc>
              <a:buNone/>
            </a:pPr>
            <a:r>
              <a:rPr lang="en-US" sz="1350" dirty="0">
                <a:solidFill>
                  <a:srgbClr val="403011"/>
                </a:solidFill>
                <a:latin typeface="Brygada 1918" pitchFamily="34" charset="0"/>
                <a:ea typeface="Brygada 1918" pitchFamily="34" charset="-122"/>
                <a:cs typeface="Brygada 1918" pitchFamily="34" charset="-120"/>
              </a:rPr>
              <a:t>Discovering relationships and correlations between items within large datasets.</a:t>
            </a:r>
            <a:endParaRPr lang="en-US" sz="1350" dirty="0"/>
          </a:p>
        </p:txBody>
      </p:sp>
      <p:sp>
        <p:nvSpPr>
          <p:cNvPr id="7" name="Shape 5"/>
          <p:cNvSpPr/>
          <p:nvPr/>
        </p:nvSpPr>
        <p:spPr>
          <a:xfrm>
            <a:off x="1863209" y="3102769"/>
            <a:ext cx="689491" cy="1034296"/>
          </a:xfrm>
          <a:prstGeom prst="roundRect">
            <a:avLst>
              <a:gd name="adj" fmla="val 360048"/>
            </a:avLst>
          </a:prstGeom>
          <a:solidFill>
            <a:srgbClr val="83792E"/>
          </a:solidFill>
          <a:ln w="7620">
            <a:solidFill>
              <a:srgbClr val="9C9247"/>
            </a:solidFill>
            <a:prstDash val="solid"/>
          </a:ln>
        </p:spPr>
        <p:txBody>
          <a:bodyPr/>
          <a:lstStyle/>
          <a:p>
            <a:endParaRPr lang="en-US"/>
          </a:p>
        </p:txBody>
      </p:sp>
      <p:sp>
        <p:nvSpPr>
          <p:cNvPr id="8" name="Text 6"/>
          <p:cNvSpPr/>
          <p:nvPr/>
        </p:nvSpPr>
        <p:spPr>
          <a:xfrm>
            <a:off x="2078712" y="3458289"/>
            <a:ext cx="258485" cy="323136"/>
          </a:xfrm>
          <a:prstGeom prst="rect">
            <a:avLst/>
          </a:prstGeom>
          <a:noFill/>
          <a:ln/>
        </p:spPr>
        <p:txBody>
          <a:bodyPr wrap="none" lIns="0" tIns="0" rIns="0" bIns="0" rtlCol="0" anchor="t"/>
          <a:lstStyle/>
          <a:p>
            <a:pPr marL="0" indent="0" algn="l">
              <a:lnSpc>
                <a:spcPts val="2000"/>
              </a:lnSpc>
              <a:buNone/>
            </a:pPr>
            <a:r>
              <a:rPr lang="en-US" sz="2000" dirty="0">
                <a:solidFill>
                  <a:srgbClr val="FFFFFF"/>
                </a:solidFill>
                <a:latin typeface="Brygada 1918 Semi Bold" pitchFamily="34" charset="0"/>
                <a:ea typeface="Brygada 1918 Semi Bold" pitchFamily="34" charset="-122"/>
                <a:cs typeface="Brygada 1918 Semi Bold" pitchFamily="34" charset="-120"/>
              </a:rPr>
              <a:t>2</a:t>
            </a:r>
            <a:endParaRPr lang="en-US" sz="2000" dirty="0"/>
          </a:p>
        </p:txBody>
      </p:sp>
      <p:sp>
        <p:nvSpPr>
          <p:cNvPr id="9" name="Text 7"/>
          <p:cNvSpPr/>
          <p:nvPr/>
        </p:nvSpPr>
        <p:spPr>
          <a:xfrm>
            <a:off x="2724983" y="3275052"/>
            <a:ext cx="2154912" cy="269319"/>
          </a:xfrm>
          <a:prstGeom prst="rect">
            <a:avLst/>
          </a:prstGeom>
          <a:noFill/>
          <a:ln/>
        </p:spPr>
        <p:txBody>
          <a:bodyPr wrap="none" lIns="0" tIns="0" rIns="0" bIns="0" rtlCol="0" anchor="t"/>
          <a:lstStyle/>
          <a:p>
            <a:pPr marL="0" indent="0" algn="l">
              <a:lnSpc>
                <a:spcPts val="2100"/>
              </a:lnSpc>
              <a:buNone/>
            </a:pPr>
            <a:r>
              <a:rPr lang="en-US" sz="1650" dirty="0">
                <a:solidFill>
                  <a:srgbClr val="403011"/>
                </a:solidFill>
                <a:latin typeface="Brygada 1918 Semi Bold" pitchFamily="34" charset="0"/>
                <a:ea typeface="Brygada 1918 Semi Bold" pitchFamily="34" charset="-122"/>
                <a:cs typeface="Brygada 1918 Semi Bold" pitchFamily="34" charset="-120"/>
              </a:rPr>
              <a:t>Sequential</a:t>
            </a:r>
            <a:endParaRPr lang="en-US" sz="1650" dirty="0"/>
          </a:p>
        </p:txBody>
      </p:sp>
      <p:sp>
        <p:nvSpPr>
          <p:cNvPr id="10" name="Text 8"/>
          <p:cNvSpPr/>
          <p:nvPr/>
        </p:nvSpPr>
        <p:spPr>
          <a:xfrm>
            <a:off x="2724983" y="3647718"/>
            <a:ext cx="10042208" cy="275749"/>
          </a:xfrm>
          <a:prstGeom prst="rect">
            <a:avLst/>
          </a:prstGeom>
          <a:noFill/>
          <a:ln/>
        </p:spPr>
        <p:txBody>
          <a:bodyPr wrap="none" lIns="0" tIns="0" rIns="0" bIns="0" rtlCol="0" anchor="t"/>
          <a:lstStyle/>
          <a:p>
            <a:pPr marL="0" indent="0" algn="l">
              <a:lnSpc>
                <a:spcPts val="2150"/>
              </a:lnSpc>
              <a:buNone/>
            </a:pPr>
            <a:r>
              <a:rPr lang="en-US" sz="1350" dirty="0">
                <a:solidFill>
                  <a:srgbClr val="403011"/>
                </a:solidFill>
                <a:latin typeface="Brygada 1918" pitchFamily="34" charset="0"/>
                <a:ea typeface="Brygada 1918" pitchFamily="34" charset="-122"/>
                <a:cs typeface="Brygada 1918" pitchFamily="34" charset="-120"/>
              </a:rPr>
              <a:t>Identifying patterns that occur in a specific order over a period of time.</a:t>
            </a:r>
            <a:endParaRPr lang="en-US" sz="1350" dirty="0"/>
          </a:p>
        </p:txBody>
      </p:sp>
      <p:sp>
        <p:nvSpPr>
          <p:cNvPr id="11" name="Shape 9"/>
          <p:cNvSpPr/>
          <p:nvPr/>
        </p:nvSpPr>
        <p:spPr>
          <a:xfrm>
            <a:off x="1863209" y="4309348"/>
            <a:ext cx="689491" cy="1034296"/>
          </a:xfrm>
          <a:prstGeom prst="roundRect">
            <a:avLst>
              <a:gd name="adj" fmla="val 360048"/>
            </a:avLst>
          </a:prstGeom>
          <a:solidFill>
            <a:srgbClr val="E8AF3B"/>
          </a:solidFill>
          <a:ln w="7620">
            <a:solidFill>
              <a:srgbClr val="CE9521"/>
            </a:solidFill>
            <a:prstDash val="solid"/>
          </a:ln>
        </p:spPr>
        <p:txBody>
          <a:bodyPr/>
          <a:lstStyle/>
          <a:p>
            <a:endParaRPr lang="en-US"/>
          </a:p>
        </p:txBody>
      </p:sp>
      <p:sp>
        <p:nvSpPr>
          <p:cNvPr id="12" name="Text 10"/>
          <p:cNvSpPr/>
          <p:nvPr/>
        </p:nvSpPr>
        <p:spPr>
          <a:xfrm>
            <a:off x="2078712" y="4664869"/>
            <a:ext cx="258485" cy="323136"/>
          </a:xfrm>
          <a:prstGeom prst="rect">
            <a:avLst/>
          </a:prstGeom>
          <a:noFill/>
          <a:ln/>
        </p:spPr>
        <p:txBody>
          <a:bodyPr wrap="none" lIns="0" tIns="0" rIns="0" bIns="0" rtlCol="0" anchor="t"/>
          <a:lstStyle/>
          <a:p>
            <a:pPr marL="0" indent="0" algn="l">
              <a:lnSpc>
                <a:spcPts val="2000"/>
              </a:lnSpc>
              <a:buNone/>
            </a:pPr>
            <a:r>
              <a:rPr lang="en-US" sz="2000" dirty="0">
                <a:solidFill>
                  <a:srgbClr val="000000"/>
                </a:solidFill>
                <a:latin typeface="Brygada 1918 Semi Bold" pitchFamily="34" charset="0"/>
                <a:ea typeface="Brygada 1918 Semi Bold" pitchFamily="34" charset="-122"/>
                <a:cs typeface="Brygada 1918 Semi Bold" pitchFamily="34" charset="-120"/>
              </a:rPr>
              <a:t>3</a:t>
            </a:r>
            <a:endParaRPr lang="en-US" sz="2000" dirty="0"/>
          </a:p>
        </p:txBody>
      </p:sp>
      <p:sp>
        <p:nvSpPr>
          <p:cNvPr id="13" name="Text 11"/>
          <p:cNvSpPr/>
          <p:nvPr/>
        </p:nvSpPr>
        <p:spPr>
          <a:xfrm>
            <a:off x="2724983" y="4481632"/>
            <a:ext cx="2154912" cy="269319"/>
          </a:xfrm>
          <a:prstGeom prst="rect">
            <a:avLst/>
          </a:prstGeom>
          <a:noFill/>
          <a:ln/>
        </p:spPr>
        <p:txBody>
          <a:bodyPr wrap="none" lIns="0" tIns="0" rIns="0" bIns="0" rtlCol="0" anchor="t"/>
          <a:lstStyle/>
          <a:p>
            <a:pPr marL="0" indent="0" algn="l">
              <a:lnSpc>
                <a:spcPts val="2100"/>
              </a:lnSpc>
              <a:buNone/>
            </a:pPr>
            <a:r>
              <a:rPr lang="en-US" sz="1650" dirty="0">
                <a:solidFill>
                  <a:srgbClr val="403011"/>
                </a:solidFill>
                <a:latin typeface="Brygada 1918 Semi Bold" pitchFamily="34" charset="0"/>
                <a:ea typeface="Brygada 1918 Semi Bold" pitchFamily="34" charset="-122"/>
                <a:cs typeface="Brygada 1918 Semi Bold" pitchFamily="34" charset="-120"/>
              </a:rPr>
              <a:t>Classification</a:t>
            </a:r>
            <a:endParaRPr lang="en-US" sz="1650" dirty="0"/>
          </a:p>
        </p:txBody>
      </p:sp>
      <p:sp>
        <p:nvSpPr>
          <p:cNvPr id="14" name="Text 12"/>
          <p:cNvSpPr/>
          <p:nvPr/>
        </p:nvSpPr>
        <p:spPr>
          <a:xfrm>
            <a:off x="2724983" y="4854297"/>
            <a:ext cx="10042208" cy="275749"/>
          </a:xfrm>
          <a:prstGeom prst="rect">
            <a:avLst/>
          </a:prstGeom>
          <a:noFill/>
          <a:ln/>
        </p:spPr>
        <p:txBody>
          <a:bodyPr wrap="none" lIns="0" tIns="0" rIns="0" bIns="0" rtlCol="0" anchor="t"/>
          <a:lstStyle/>
          <a:p>
            <a:pPr marL="0" indent="0" algn="l">
              <a:lnSpc>
                <a:spcPts val="2150"/>
              </a:lnSpc>
              <a:buNone/>
            </a:pPr>
            <a:r>
              <a:rPr lang="en-US" sz="1350" dirty="0">
                <a:solidFill>
                  <a:srgbClr val="403011"/>
                </a:solidFill>
                <a:latin typeface="Brygada 1918" pitchFamily="34" charset="0"/>
                <a:ea typeface="Brygada 1918" pitchFamily="34" charset="-122"/>
                <a:cs typeface="Brygada 1918" pitchFamily="34" charset="-120"/>
              </a:rPr>
              <a:t>Categorising data points into predefined classes or groups.</a:t>
            </a:r>
            <a:endParaRPr lang="en-US" sz="1350" dirty="0"/>
          </a:p>
        </p:txBody>
      </p:sp>
      <p:sp>
        <p:nvSpPr>
          <p:cNvPr id="15" name="Shape 13"/>
          <p:cNvSpPr/>
          <p:nvPr/>
        </p:nvSpPr>
        <p:spPr>
          <a:xfrm>
            <a:off x="1863209" y="5515928"/>
            <a:ext cx="689491" cy="1034296"/>
          </a:xfrm>
          <a:prstGeom prst="roundRect">
            <a:avLst>
              <a:gd name="adj" fmla="val 360048"/>
            </a:avLst>
          </a:prstGeom>
          <a:solidFill>
            <a:srgbClr val="CC914D"/>
          </a:solidFill>
          <a:ln w="7620">
            <a:solidFill>
              <a:srgbClr val="B27733"/>
            </a:solidFill>
            <a:prstDash val="solid"/>
          </a:ln>
        </p:spPr>
        <p:txBody>
          <a:bodyPr/>
          <a:lstStyle/>
          <a:p>
            <a:endParaRPr lang="en-US"/>
          </a:p>
        </p:txBody>
      </p:sp>
      <p:sp>
        <p:nvSpPr>
          <p:cNvPr id="16" name="Text 14"/>
          <p:cNvSpPr/>
          <p:nvPr/>
        </p:nvSpPr>
        <p:spPr>
          <a:xfrm>
            <a:off x="2078712" y="5871448"/>
            <a:ext cx="258485" cy="323136"/>
          </a:xfrm>
          <a:prstGeom prst="rect">
            <a:avLst/>
          </a:prstGeom>
          <a:noFill/>
          <a:ln/>
        </p:spPr>
        <p:txBody>
          <a:bodyPr wrap="none" lIns="0" tIns="0" rIns="0" bIns="0" rtlCol="0" anchor="t"/>
          <a:lstStyle/>
          <a:p>
            <a:pPr marL="0" indent="0" algn="l">
              <a:lnSpc>
                <a:spcPts val="2000"/>
              </a:lnSpc>
              <a:buNone/>
            </a:pPr>
            <a:r>
              <a:rPr lang="en-US" sz="2000" dirty="0">
                <a:solidFill>
                  <a:srgbClr val="000000"/>
                </a:solidFill>
                <a:latin typeface="Brygada 1918 Semi Bold" pitchFamily="34" charset="0"/>
                <a:ea typeface="Brygada 1918 Semi Bold" pitchFamily="34" charset="-122"/>
                <a:cs typeface="Brygada 1918 Semi Bold" pitchFamily="34" charset="-120"/>
              </a:rPr>
              <a:t>4</a:t>
            </a:r>
            <a:endParaRPr lang="en-US" sz="2000" dirty="0"/>
          </a:p>
        </p:txBody>
      </p:sp>
      <p:sp>
        <p:nvSpPr>
          <p:cNvPr id="17" name="Text 15"/>
          <p:cNvSpPr/>
          <p:nvPr/>
        </p:nvSpPr>
        <p:spPr>
          <a:xfrm>
            <a:off x="2724983" y="5688211"/>
            <a:ext cx="2154912" cy="269319"/>
          </a:xfrm>
          <a:prstGeom prst="rect">
            <a:avLst/>
          </a:prstGeom>
          <a:noFill/>
          <a:ln/>
        </p:spPr>
        <p:txBody>
          <a:bodyPr wrap="none" lIns="0" tIns="0" rIns="0" bIns="0" rtlCol="0" anchor="t"/>
          <a:lstStyle/>
          <a:p>
            <a:pPr marL="0" indent="0" algn="l">
              <a:lnSpc>
                <a:spcPts val="2100"/>
              </a:lnSpc>
              <a:buNone/>
            </a:pPr>
            <a:r>
              <a:rPr lang="en-US" sz="1650" dirty="0">
                <a:solidFill>
                  <a:srgbClr val="403011"/>
                </a:solidFill>
                <a:latin typeface="Brygada 1918 Semi Bold" pitchFamily="34" charset="0"/>
                <a:ea typeface="Brygada 1918 Semi Bold" pitchFamily="34" charset="-122"/>
                <a:cs typeface="Brygada 1918 Semi Bold" pitchFamily="34" charset="-120"/>
              </a:rPr>
              <a:t>Clustering</a:t>
            </a:r>
            <a:endParaRPr lang="en-US" sz="1650" dirty="0"/>
          </a:p>
        </p:txBody>
      </p:sp>
      <p:sp>
        <p:nvSpPr>
          <p:cNvPr id="18" name="Text 16"/>
          <p:cNvSpPr/>
          <p:nvPr/>
        </p:nvSpPr>
        <p:spPr>
          <a:xfrm>
            <a:off x="2724983" y="6060877"/>
            <a:ext cx="10042208" cy="275749"/>
          </a:xfrm>
          <a:prstGeom prst="rect">
            <a:avLst/>
          </a:prstGeom>
          <a:noFill/>
          <a:ln/>
        </p:spPr>
        <p:txBody>
          <a:bodyPr wrap="none" lIns="0" tIns="0" rIns="0" bIns="0" rtlCol="0" anchor="t"/>
          <a:lstStyle/>
          <a:p>
            <a:pPr marL="0" indent="0" algn="l">
              <a:lnSpc>
                <a:spcPts val="2150"/>
              </a:lnSpc>
              <a:buNone/>
            </a:pPr>
            <a:r>
              <a:rPr lang="en-US" sz="1350" dirty="0">
                <a:solidFill>
                  <a:srgbClr val="403011"/>
                </a:solidFill>
                <a:latin typeface="Brygada 1918" pitchFamily="34" charset="0"/>
                <a:ea typeface="Brygada 1918" pitchFamily="34" charset="-122"/>
                <a:cs typeface="Brygada 1918" pitchFamily="34" charset="-120"/>
              </a:rPr>
              <a:t>Grouping similar data points together based on their inherent characteristics.</a:t>
            </a:r>
            <a:endParaRPr lang="en-US" sz="1350" dirty="0"/>
          </a:p>
        </p:txBody>
      </p:sp>
      <p:sp>
        <p:nvSpPr>
          <p:cNvPr id="19" name="Shape 17"/>
          <p:cNvSpPr/>
          <p:nvPr/>
        </p:nvSpPr>
        <p:spPr>
          <a:xfrm>
            <a:off x="1863209" y="6722507"/>
            <a:ext cx="689491" cy="1034296"/>
          </a:xfrm>
          <a:prstGeom prst="roundRect">
            <a:avLst>
              <a:gd name="adj" fmla="val 360048"/>
            </a:avLst>
          </a:prstGeom>
          <a:solidFill>
            <a:srgbClr val="626C3B"/>
          </a:solidFill>
          <a:ln w="7620">
            <a:solidFill>
              <a:srgbClr val="7B8554"/>
            </a:solidFill>
            <a:prstDash val="solid"/>
          </a:ln>
        </p:spPr>
        <p:txBody>
          <a:bodyPr/>
          <a:lstStyle/>
          <a:p>
            <a:endParaRPr lang="en-US"/>
          </a:p>
        </p:txBody>
      </p:sp>
      <p:sp>
        <p:nvSpPr>
          <p:cNvPr id="20" name="Text 18"/>
          <p:cNvSpPr/>
          <p:nvPr/>
        </p:nvSpPr>
        <p:spPr>
          <a:xfrm>
            <a:off x="2078712" y="7078028"/>
            <a:ext cx="258485" cy="323136"/>
          </a:xfrm>
          <a:prstGeom prst="rect">
            <a:avLst/>
          </a:prstGeom>
          <a:noFill/>
          <a:ln/>
        </p:spPr>
        <p:txBody>
          <a:bodyPr wrap="none" lIns="0" tIns="0" rIns="0" bIns="0" rtlCol="0" anchor="t"/>
          <a:lstStyle/>
          <a:p>
            <a:pPr marL="0" indent="0" algn="l">
              <a:lnSpc>
                <a:spcPts val="2000"/>
              </a:lnSpc>
              <a:buNone/>
            </a:pPr>
            <a:r>
              <a:rPr lang="en-US" sz="2000" dirty="0">
                <a:solidFill>
                  <a:srgbClr val="FFFFFF"/>
                </a:solidFill>
                <a:latin typeface="Brygada 1918 Semi Bold" pitchFamily="34" charset="0"/>
                <a:ea typeface="Brygada 1918 Semi Bold" pitchFamily="34" charset="-122"/>
                <a:cs typeface="Brygada 1918 Semi Bold" pitchFamily="34" charset="-120"/>
              </a:rPr>
              <a:t>5</a:t>
            </a:r>
            <a:endParaRPr lang="en-US" sz="2000" dirty="0"/>
          </a:p>
        </p:txBody>
      </p:sp>
      <p:sp>
        <p:nvSpPr>
          <p:cNvPr id="21" name="Text 19"/>
          <p:cNvSpPr/>
          <p:nvPr/>
        </p:nvSpPr>
        <p:spPr>
          <a:xfrm>
            <a:off x="2724983" y="6894790"/>
            <a:ext cx="2154912" cy="269319"/>
          </a:xfrm>
          <a:prstGeom prst="rect">
            <a:avLst/>
          </a:prstGeom>
          <a:noFill/>
          <a:ln/>
        </p:spPr>
        <p:txBody>
          <a:bodyPr wrap="none" lIns="0" tIns="0" rIns="0" bIns="0" rtlCol="0" anchor="t"/>
          <a:lstStyle/>
          <a:p>
            <a:pPr marL="0" indent="0" algn="l">
              <a:lnSpc>
                <a:spcPts val="2100"/>
              </a:lnSpc>
              <a:buNone/>
            </a:pPr>
            <a:r>
              <a:rPr lang="en-US" sz="1650" dirty="0">
                <a:solidFill>
                  <a:srgbClr val="403011"/>
                </a:solidFill>
                <a:latin typeface="Brygada 1918 Semi Bold" pitchFamily="34" charset="0"/>
                <a:ea typeface="Brygada 1918 Semi Bold" pitchFamily="34" charset="-122"/>
                <a:cs typeface="Brygada 1918 Semi Bold" pitchFamily="34" charset="-120"/>
              </a:rPr>
              <a:t>Anomaly</a:t>
            </a:r>
            <a:endParaRPr lang="en-US" sz="1650" dirty="0"/>
          </a:p>
        </p:txBody>
      </p:sp>
      <p:sp>
        <p:nvSpPr>
          <p:cNvPr id="22" name="Text 20"/>
          <p:cNvSpPr/>
          <p:nvPr/>
        </p:nvSpPr>
        <p:spPr>
          <a:xfrm>
            <a:off x="2724983" y="7267456"/>
            <a:ext cx="10042208" cy="275749"/>
          </a:xfrm>
          <a:prstGeom prst="rect">
            <a:avLst/>
          </a:prstGeom>
          <a:noFill/>
          <a:ln/>
        </p:spPr>
        <p:txBody>
          <a:bodyPr wrap="none" lIns="0" tIns="0" rIns="0" bIns="0" rtlCol="0" anchor="t"/>
          <a:lstStyle/>
          <a:p>
            <a:pPr marL="0" indent="0" algn="l">
              <a:lnSpc>
                <a:spcPts val="2150"/>
              </a:lnSpc>
              <a:buNone/>
            </a:pPr>
            <a:r>
              <a:rPr lang="en-US" sz="1350" dirty="0">
                <a:solidFill>
                  <a:srgbClr val="403011"/>
                </a:solidFill>
                <a:latin typeface="Brygada 1918" pitchFamily="34" charset="0"/>
                <a:ea typeface="Brygada 1918" pitchFamily="34" charset="-122"/>
                <a:cs typeface="Brygada 1918" pitchFamily="34" charset="-120"/>
              </a:rPr>
              <a:t>Detecting unusual data points or events that deviate significantly from the norm.</a:t>
            </a:r>
            <a:endParaRPr lang="en-US" sz="13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60690" y="938927"/>
            <a:ext cx="12516207" cy="679252"/>
          </a:xfrm>
          <a:prstGeom prst="rect">
            <a:avLst/>
          </a:prstGeom>
          <a:noFill/>
          <a:ln/>
        </p:spPr>
        <p:txBody>
          <a:bodyPr wrap="none" lIns="0" tIns="0" rIns="0" bIns="0" rtlCol="0" anchor="t"/>
          <a:lstStyle/>
          <a:p>
            <a:pPr marL="0" indent="0" algn="l">
              <a:lnSpc>
                <a:spcPts val="5300"/>
              </a:lnSpc>
              <a:buNone/>
            </a:pPr>
            <a:r>
              <a:rPr lang="en-US" sz="4250" dirty="0">
                <a:solidFill>
                  <a:srgbClr val="403011"/>
                </a:solidFill>
                <a:latin typeface="Brygada 1918 Semi Bold" pitchFamily="34" charset="0"/>
                <a:ea typeface="Brygada 1918 Semi Bold" pitchFamily="34" charset="-122"/>
                <a:cs typeface="Brygada 1918 Semi Bold" pitchFamily="34" charset="-120"/>
              </a:rPr>
              <a:t>Data Objects: The Building Blocks of Information</a:t>
            </a:r>
            <a:endParaRPr lang="en-US" sz="4250" dirty="0"/>
          </a:p>
        </p:txBody>
      </p:sp>
      <p:sp>
        <p:nvSpPr>
          <p:cNvPr id="3" name="Text 1"/>
          <p:cNvSpPr/>
          <p:nvPr/>
        </p:nvSpPr>
        <p:spPr>
          <a:xfrm>
            <a:off x="760690" y="2161461"/>
            <a:ext cx="3212544" cy="339566"/>
          </a:xfrm>
          <a:prstGeom prst="rect">
            <a:avLst/>
          </a:prstGeom>
          <a:noFill/>
          <a:ln/>
        </p:spPr>
        <p:txBody>
          <a:bodyPr wrap="none" lIns="0" tIns="0" rIns="0" bIns="0" rtlCol="0" anchor="t"/>
          <a:lstStyle/>
          <a:p>
            <a:pPr marL="0" indent="0" algn="l">
              <a:lnSpc>
                <a:spcPts val="2650"/>
              </a:lnSpc>
              <a:buNone/>
            </a:pPr>
            <a:r>
              <a:rPr lang="en-US" sz="2100" dirty="0">
                <a:solidFill>
                  <a:srgbClr val="403011"/>
                </a:solidFill>
                <a:latin typeface="Brygada 1918 Semi Bold" pitchFamily="34" charset="0"/>
                <a:ea typeface="Brygada 1918 Semi Bold" pitchFamily="34" charset="-122"/>
                <a:cs typeface="Brygada 1918 Semi Bold" pitchFamily="34" charset="-120"/>
              </a:rPr>
              <a:t>A Single Entity or Record</a:t>
            </a:r>
            <a:endParaRPr lang="en-US" sz="2100" dirty="0"/>
          </a:p>
        </p:txBody>
      </p:sp>
      <p:sp>
        <p:nvSpPr>
          <p:cNvPr id="4" name="Text 2"/>
          <p:cNvSpPr/>
          <p:nvPr/>
        </p:nvSpPr>
        <p:spPr>
          <a:xfrm>
            <a:off x="760690" y="2718316"/>
            <a:ext cx="6289358" cy="1391126"/>
          </a:xfrm>
          <a:prstGeom prst="rect">
            <a:avLst/>
          </a:prstGeom>
          <a:noFill/>
          <a:ln/>
        </p:spPr>
        <p:txBody>
          <a:bodyPr wrap="square" lIns="0" tIns="0" rIns="0" bIns="0" rtlCol="0" anchor="t"/>
          <a:lstStyle/>
          <a:p>
            <a:pPr marL="0" indent="0" algn="l">
              <a:lnSpc>
                <a:spcPts val="2700"/>
              </a:lnSpc>
              <a:buNone/>
            </a:pPr>
            <a:r>
              <a:rPr lang="en-US" sz="1700" dirty="0">
                <a:solidFill>
                  <a:srgbClr val="403011"/>
                </a:solidFill>
                <a:latin typeface="Brygada 1918" pitchFamily="34" charset="0"/>
                <a:ea typeface="Brygada 1918" pitchFamily="34" charset="-122"/>
                <a:cs typeface="Brygada 1918" pitchFamily="34" charset="-120"/>
              </a:rPr>
              <a:t>A data object, often referred to as an instance or tuple, represents a single, distinct entity within a dataset. Each object encapsulates a complete set of information about one particular item.</a:t>
            </a:r>
            <a:endParaRPr lang="en-US" sz="1700" dirty="0"/>
          </a:p>
        </p:txBody>
      </p:sp>
      <p:sp>
        <p:nvSpPr>
          <p:cNvPr id="5" name="Text 3"/>
          <p:cNvSpPr/>
          <p:nvPr/>
        </p:nvSpPr>
        <p:spPr>
          <a:xfrm>
            <a:off x="760690" y="4326731"/>
            <a:ext cx="3037999" cy="339566"/>
          </a:xfrm>
          <a:prstGeom prst="rect">
            <a:avLst/>
          </a:prstGeom>
          <a:noFill/>
          <a:ln/>
        </p:spPr>
        <p:txBody>
          <a:bodyPr wrap="none" lIns="0" tIns="0" rIns="0" bIns="0" rtlCol="0" anchor="t"/>
          <a:lstStyle/>
          <a:p>
            <a:pPr marL="0" indent="0" algn="l">
              <a:lnSpc>
                <a:spcPts val="2650"/>
              </a:lnSpc>
              <a:buNone/>
            </a:pPr>
            <a:r>
              <a:rPr lang="en-US" sz="2100" dirty="0">
                <a:solidFill>
                  <a:srgbClr val="403011"/>
                </a:solidFill>
                <a:latin typeface="Brygada 1918 Semi Bold" pitchFamily="34" charset="0"/>
                <a:ea typeface="Brygada 1918 Semi Bold" pitchFamily="34" charset="-122"/>
                <a:cs typeface="Brygada 1918 Semi Bold" pitchFamily="34" charset="-120"/>
              </a:rPr>
              <a:t>Described by Attributes</a:t>
            </a:r>
            <a:endParaRPr lang="en-US" sz="2100" dirty="0"/>
          </a:p>
        </p:txBody>
      </p:sp>
      <p:sp>
        <p:nvSpPr>
          <p:cNvPr id="6" name="Text 4"/>
          <p:cNvSpPr/>
          <p:nvPr/>
        </p:nvSpPr>
        <p:spPr>
          <a:xfrm>
            <a:off x="760690" y="4883587"/>
            <a:ext cx="6289358" cy="1043345"/>
          </a:xfrm>
          <a:prstGeom prst="rect">
            <a:avLst/>
          </a:prstGeom>
          <a:noFill/>
          <a:ln/>
        </p:spPr>
        <p:txBody>
          <a:bodyPr wrap="square" lIns="0" tIns="0" rIns="0" bIns="0" rtlCol="0" anchor="t"/>
          <a:lstStyle/>
          <a:p>
            <a:pPr marL="0" indent="0" algn="l">
              <a:lnSpc>
                <a:spcPts val="2700"/>
              </a:lnSpc>
              <a:buNone/>
            </a:pPr>
            <a:r>
              <a:rPr lang="en-US" sz="1700" dirty="0">
                <a:solidFill>
                  <a:srgbClr val="403011"/>
                </a:solidFill>
                <a:latin typeface="Brygada 1918" pitchFamily="34" charset="0"/>
                <a:ea typeface="Brygada 1918" pitchFamily="34" charset="-122"/>
                <a:cs typeface="Brygada 1918" pitchFamily="34" charset="-120"/>
              </a:rPr>
              <a:t>Every data object is characterised by a set of attributes. These attributes are the properties or features that define the object and provide descriptive details about it.</a:t>
            </a:r>
            <a:endParaRPr lang="en-US" sz="1700" dirty="0"/>
          </a:p>
        </p:txBody>
      </p:sp>
      <p:pic>
        <p:nvPicPr>
          <p:cNvPr id="7" name="Image 0" descr="preencoded.png"/>
          <p:cNvPicPr>
            <a:picLocks noChangeAspect="1"/>
          </p:cNvPicPr>
          <p:nvPr/>
        </p:nvPicPr>
        <p:blipFill>
          <a:blip r:embed="rId3"/>
          <a:stretch>
            <a:fillRect/>
          </a:stretch>
        </p:blipFill>
        <p:spPr>
          <a:xfrm>
            <a:off x="7587972" y="2188607"/>
            <a:ext cx="5863114" cy="3198257"/>
          </a:xfrm>
          <a:prstGeom prst="rect">
            <a:avLst/>
          </a:prstGeom>
        </p:spPr>
      </p:pic>
      <p:sp>
        <p:nvSpPr>
          <p:cNvPr id="8" name="Shape 5"/>
          <p:cNvSpPr/>
          <p:nvPr/>
        </p:nvSpPr>
        <p:spPr>
          <a:xfrm>
            <a:off x="760690" y="6366986"/>
            <a:ext cx="13109019" cy="923568"/>
          </a:xfrm>
          <a:prstGeom prst="roundRect">
            <a:avLst>
              <a:gd name="adj" fmla="val 35304"/>
            </a:avLst>
          </a:prstGeom>
          <a:solidFill>
            <a:srgbClr val="DFE4CE"/>
          </a:solidFill>
          <a:ln/>
        </p:spPr>
        <p:txBody>
          <a:bodyPr/>
          <a:lstStyle/>
          <a:p>
            <a:endParaRPr lang="en-US"/>
          </a:p>
        </p:txBody>
      </p:sp>
      <p:pic>
        <p:nvPicPr>
          <p:cNvPr id="9" name="Image 1" descr="preencoded.png"/>
          <p:cNvPicPr>
            <a:picLocks noChangeAspect="1"/>
          </p:cNvPicPr>
          <p:nvPr/>
        </p:nvPicPr>
        <p:blipFill>
          <a:blip r:embed="rId4"/>
          <a:stretch>
            <a:fillRect/>
          </a:stretch>
        </p:blipFill>
        <p:spPr>
          <a:xfrm>
            <a:off x="977979" y="6692265"/>
            <a:ext cx="271701" cy="217289"/>
          </a:xfrm>
          <a:prstGeom prst="rect">
            <a:avLst/>
          </a:prstGeom>
        </p:spPr>
      </p:pic>
      <p:sp>
        <p:nvSpPr>
          <p:cNvPr id="10" name="Text 6"/>
          <p:cNvSpPr/>
          <p:nvPr/>
        </p:nvSpPr>
        <p:spPr>
          <a:xfrm>
            <a:off x="1466969" y="6638568"/>
            <a:ext cx="12185452" cy="347782"/>
          </a:xfrm>
          <a:prstGeom prst="rect">
            <a:avLst/>
          </a:prstGeom>
          <a:noFill/>
          <a:ln/>
        </p:spPr>
        <p:txBody>
          <a:bodyPr wrap="none" lIns="0" tIns="0" rIns="0" bIns="0" rtlCol="0" anchor="t"/>
          <a:lstStyle/>
          <a:p>
            <a:pPr marL="0" indent="0" algn="l">
              <a:lnSpc>
                <a:spcPts val="2700"/>
              </a:lnSpc>
              <a:buNone/>
            </a:pPr>
            <a:r>
              <a:rPr lang="en-US" sz="1700" dirty="0">
                <a:solidFill>
                  <a:srgbClr val="000000"/>
                </a:solidFill>
                <a:latin typeface="Brygada 1918" pitchFamily="34" charset="0"/>
                <a:ea typeface="Brygada 1918" pitchFamily="34" charset="-122"/>
                <a:cs typeface="Brygada 1918" pitchFamily="34" charset="-120"/>
              </a:rPr>
              <a:t>Understanding data objects is crucial for effective data modelling and analysis.</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10458" y="565547"/>
            <a:ext cx="10145554" cy="642699"/>
          </a:xfrm>
          <a:prstGeom prst="rect">
            <a:avLst/>
          </a:prstGeom>
          <a:noFill/>
          <a:ln/>
        </p:spPr>
        <p:txBody>
          <a:bodyPr wrap="none" lIns="0" tIns="0" rIns="0" bIns="0" rtlCol="0" anchor="t"/>
          <a:lstStyle/>
          <a:p>
            <a:pPr marL="0" indent="0" algn="l">
              <a:lnSpc>
                <a:spcPts val="5050"/>
              </a:lnSpc>
              <a:buNone/>
            </a:pPr>
            <a:r>
              <a:rPr lang="en-US" sz="4000" dirty="0">
                <a:solidFill>
                  <a:srgbClr val="403011"/>
                </a:solidFill>
                <a:latin typeface="Brygada 1918 Semi Bold" pitchFamily="34" charset="0"/>
                <a:ea typeface="Brygada 1918 Semi Bold" pitchFamily="34" charset="-122"/>
                <a:cs typeface="Brygada 1918 Semi Bold" pitchFamily="34" charset="-120"/>
              </a:rPr>
              <a:t>Attribute Types: Categorical vs. Numerical</a:t>
            </a:r>
            <a:endParaRPr lang="en-US" sz="4000" dirty="0"/>
          </a:p>
        </p:txBody>
      </p:sp>
      <p:sp>
        <p:nvSpPr>
          <p:cNvPr id="3" name="Shape 1"/>
          <p:cNvSpPr/>
          <p:nvPr/>
        </p:nvSpPr>
        <p:spPr>
          <a:xfrm>
            <a:off x="810458" y="1619607"/>
            <a:ext cx="6401872" cy="6048137"/>
          </a:xfrm>
          <a:prstGeom prst="roundRect">
            <a:avLst>
              <a:gd name="adj" fmla="val 1814"/>
            </a:avLst>
          </a:prstGeom>
          <a:solidFill>
            <a:srgbClr val="F6EBD4"/>
          </a:solidFill>
          <a:ln w="22860">
            <a:solidFill>
              <a:srgbClr val="626C3B"/>
            </a:solidFill>
            <a:prstDash val="solid"/>
          </a:ln>
        </p:spPr>
        <p:txBody>
          <a:bodyPr/>
          <a:lstStyle/>
          <a:p>
            <a:endParaRPr lang="en-US"/>
          </a:p>
        </p:txBody>
      </p:sp>
      <p:sp>
        <p:nvSpPr>
          <p:cNvPr id="4" name="Shape 2"/>
          <p:cNvSpPr/>
          <p:nvPr/>
        </p:nvSpPr>
        <p:spPr>
          <a:xfrm>
            <a:off x="787598" y="1619607"/>
            <a:ext cx="91440" cy="6048137"/>
          </a:xfrm>
          <a:prstGeom prst="roundRect">
            <a:avLst>
              <a:gd name="adj" fmla="val 337409"/>
            </a:avLst>
          </a:prstGeom>
          <a:solidFill>
            <a:srgbClr val="626C3B"/>
          </a:solidFill>
          <a:ln/>
        </p:spPr>
        <p:txBody>
          <a:bodyPr/>
          <a:lstStyle/>
          <a:p>
            <a:endParaRPr lang="en-US"/>
          </a:p>
        </p:txBody>
      </p:sp>
      <p:sp>
        <p:nvSpPr>
          <p:cNvPr id="5" name="Text 3"/>
          <p:cNvSpPr/>
          <p:nvPr/>
        </p:nvSpPr>
        <p:spPr>
          <a:xfrm>
            <a:off x="1107519" y="1848088"/>
            <a:ext cx="3230880" cy="385524"/>
          </a:xfrm>
          <a:prstGeom prst="rect">
            <a:avLst/>
          </a:prstGeom>
          <a:noFill/>
          <a:ln/>
        </p:spPr>
        <p:txBody>
          <a:bodyPr wrap="none" lIns="0" tIns="0" rIns="0" bIns="0" rtlCol="0" anchor="t"/>
          <a:lstStyle/>
          <a:p>
            <a:pPr marL="0" indent="0" algn="l">
              <a:lnSpc>
                <a:spcPts val="3000"/>
              </a:lnSpc>
              <a:buNone/>
            </a:pPr>
            <a:r>
              <a:rPr lang="en-US" sz="2400" dirty="0">
                <a:solidFill>
                  <a:srgbClr val="403011"/>
                </a:solidFill>
                <a:latin typeface="Brygada 1918 Semi Bold" pitchFamily="34" charset="0"/>
                <a:ea typeface="Brygada 1918 Semi Bold" pitchFamily="34" charset="-122"/>
                <a:cs typeface="Brygada 1918 Semi Bold" pitchFamily="34" charset="-120"/>
              </a:rPr>
              <a:t>Categorical Attributes</a:t>
            </a:r>
            <a:endParaRPr lang="en-US" sz="2400" dirty="0"/>
          </a:p>
        </p:txBody>
      </p:sp>
      <p:sp>
        <p:nvSpPr>
          <p:cNvPr id="6" name="Text 4"/>
          <p:cNvSpPr/>
          <p:nvPr/>
        </p:nvSpPr>
        <p:spPr>
          <a:xfrm>
            <a:off x="1107519" y="2356961"/>
            <a:ext cx="5876330" cy="1316355"/>
          </a:xfrm>
          <a:prstGeom prst="rect">
            <a:avLst/>
          </a:prstGeom>
          <a:noFill/>
          <a:ln/>
        </p:spPr>
        <p:txBody>
          <a:bodyPr wrap="square" lIns="0" tIns="0" rIns="0" bIns="0" rtlCol="0" anchor="t"/>
          <a:lstStyle/>
          <a:p>
            <a:pPr marL="0" indent="0" algn="l">
              <a:lnSpc>
                <a:spcPts val="2550"/>
              </a:lnSpc>
              <a:buNone/>
            </a:pPr>
            <a:r>
              <a:rPr lang="en-US" sz="1600" dirty="0">
                <a:solidFill>
                  <a:srgbClr val="403011"/>
                </a:solidFill>
                <a:latin typeface="Brygada 1918" pitchFamily="34" charset="0"/>
                <a:ea typeface="Brygada 1918" pitchFamily="34" charset="-122"/>
                <a:cs typeface="Brygada 1918" pitchFamily="34" charset="-120"/>
              </a:rPr>
              <a:t>These attributes represent qualitative characteristics and fall into distinct categories or labels. They cannot be measured numerically but can be grouped. Examples include Gender (Male, Female, Non-binary) or Colour (Red, Blue, Green).</a:t>
            </a:r>
            <a:endParaRPr lang="en-US" sz="1600" dirty="0"/>
          </a:p>
        </p:txBody>
      </p:sp>
      <p:pic>
        <p:nvPicPr>
          <p:cNvPr id="7" name="Image 0" descr="preencoded.png"/>
          <p:cNvPicPr>
            <a:picLocks noChangeAspect="1"/>
          </p:cNvPicPr>
          <p:nvPr/>
        </p:nvPicPr>
        <p:blipFill>
          <a:blip r:embed="rId3"/>
          <a:stretch>
            <a:fillRect/>
          </a:stretch>
        </p:blipFill>
        <p:spPr>
          <a:xfrm>
            <a:off x="1107519" y="3904655"/>
            <a:ext cx="5876330" cy="3205520"/>
          </a:xfrm>
          <a:prstGeom prst="rect">
            <a:avLst/>
          </a:prstGeom>
        </p:spPr>
      </p:pic>
      <p:sp>
        <p:nvSpPr>
          <p:cNvPr id="8" name="Shape 5"/>
          <p:cNvSpPr/>
          <p:nvPr/>
        </p:nvSpPr>
        <p:spPr>
          <a:xfrm>
            <a:off x="7417951" y="1619607"/>
            <a:ext cx="6401991" cy="6048137"/>
          </a:xfrm>
          <a:prstGeom prst="roundRect">
            <a:avLst>
              <a:gd name="adj" fmla="val 1814"/>
            </a:avLst>
          </a:prstGeom>
          <a:solidFill>
            <a:srgbClr val="F6EBD4"/>
          </a:solidFill>
          <a:ln w="22860">
            <a:solidFill>
              <a:srgbClr val="83792E"/>
            </a:solidFill>
            <a:prstDash val="solid"/>
          </a:ln>
        </p:spPr>
        <p:txBody>
          <a:bodyPr/>
          <a:lstStyle/>
          <a:p>
            <a:endParaRPr lang="en-US"/>
          </a:p>
        </p:txBody>
      </p:sp>
      <p:sp>
        <p:nvSpPr>
          <p:cNvPr id="9" name="Shape 6"/>
          <p:cNvSpPr/>
          <p:nvPr/>
        </p:nvSpPr>
        <p:spPr>
          <a:xfrm>
            <a:off x="7395091" y="1619607"/>
            <a:ext cx="91440" cy="6048137"/>
          </a:xfrm>
          <a:prstGeom prst="roundRect">
            <a:avLst>
              <a:gd name="adj" fmla="val 337409"/>
            </a:avLst>
          </a:prstGeom>
          <a:solidFill>
            <a:srgbClr val="83792E"/>
          </a:solidFill>
          <a:ln/>
        </p:spPr>
        <p:txBody>
          <a:bodyPr/>
          <a:lstStyle/>
          <a:p>
            <a:endParaRPr lang="en-US"/>
          </a:p>
        </p:txBody>
      </p:sp>
      <p:sp>
        <p:nvSpPr>
          <p:cNvPr id="10" name="Text 7"/>
          <p:cNvSpPr/>
          <p:nvPr/>
        </p:nvSpPr>
        <p:spPr>
          <a:xfrm>
            <a:off x="7715012" y="1848088"/>
            <a:ext cx="3096101" cy="385524"/>
          </a:xfrm>
          <a:prstGeom prst="rect">
            <a:avLst/>
          </a:prstGeom>
          <a:noFill/>
          <a:ln/>
        </p:spPr>
        <p:txBody>
          <a:bodyPr wrap="none" lIns="0" tIns="0" rIns="0" bIns="0" rtlCol="0" anchor="t"/>
          <a:lstStyle/>
          <a:p>
            <a:pPr marL="0" indent="0" algn="l">
              <a:lnSpc>
                <a:spcPts val="3000"/>
              </a:lnSpc>
              <a:buNone/>
            </a:pPr>
            <a:r>
              <a:rPr lang="en-US" sz="2400" dirty="0">
                <a:solidFill>
                  <a:srgbClr val="403011"/>
                </a:solidFill>
                <a:latin typeface="Brygada 1918 Semi Bold" pitchFamily="34" charset="0"/>
                <a:ea typeface="Brygada 1918 Semi Bold" pitchFamily="34" charset="-122"/>
                <a:cs typeface="Brygada 1918 Semi Bold" pitchFamily="34" charset="-120"/>
              </a:rPr>
              <a:t>Numerical Attributes</a:t>
            </a:r>
            <a:endParaRPr lang="en-US" sz="2400" dirty="0"/>
          </a:p>
        </p:txBody>
      </p:sp>
      <p:sp>
        <p:nvSpPr>
          <p:cNvPr id="11" name="Text 8"/>
          <p:cNvSpPr/>
          <p:nvPr/>
        </p:nvSpPr>
        <p:spPr>
          <a:xfrm>
            <a:off x="7715012" y="2356961"/>
            <a:ext cx="5876449" cy="1645444"/>
          </a:xfrm>
          <a:prstGeom prst="rect">
            <a:avLst/>
          </a:prstGeom>
          <a:noFill/>
          <a:ln/>
        </p:spPr>
        <p:txBody>
          <a:bodyPr wrap="square" lIns="0" tIns="0" rIns="0" bIns="0" rtlCol="0" anchor="t"/>
          <a:lstStyle/>
          <a:p>
            <a:pPr marL="0" indent="0" algn="l">
              <a:lnSpc>
                <a:spcPts val="2550"/>
              </a:lnSpc>
              <a:buNone/>
            </a:pPr>
            <a:r>
              <a:rPr lang="en-US" sz="1600" dirty="0">
                <a:solidFill>
                  <a:srgbClr val="403011"/>
                </a:solidFill>
                <a:latin typeface="Brygada 1918" pitchFamily="34" charset="0"/>
                <a:ea typeface="Brygada 1918" pitchFamily="34" charset="-122"/>
                <a:cs typeface="Brygada 1918" pitchFamily="34" charset="-120"/>
              </a:rPr>
              <a:t>Numerical attributes are quantitative and can be measured on a numerical scale. They represent measurable quantities and can be further classified as discrete or continuous. Examples include Age (25, 30, 45) or Salary (£30,000, £50,000).</a:t>
            </a:r>
            <a:endParaRPr lang="en-US" sz="1600" dirty="0"/>
          </a:p>
        </p:txBody>
      </p:sp>
      <p:pic>
        <p:nvPicPr>
          <p:cNvPr id="12" name="Image 1" descr="preencoded.png"/>
          <p:cNvPicPr>
            <a:picLocks noChangeAspect="1"/>
          </p:cNvPicPr>
          <p:nvPr/>
        </p:nvPicPr>
        <p:blipFill>
          <a:blip r:embed="rId4"/>
          <a:stretch>
            <a:fillRect/>
          </a:stretch>
        </p:blipFill>
        <p:spPr>
          <a:xfrm>
            <a:off x="7715012" y="4233743"/>
            <a:ext cx="5876449" cy="320552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29600"/>
          </a:xfrm>
          <a:prstGeom prst="rect">
            <a:avLst/>
          </a:prstGeom>
        </p:spPr>
      </p:pic>
      <p:sp>
        <p:nvSpPr>
          <p:cNvPr id="3" name="Text 0"/>
          <p:cNvSpPr/>
          <p:nvPr/>
        </p:nvSpPr>
        <p:spPr>
          <a:xfrm>
            <a:off x="6073259" y="997148"/>
            <a:ext cx="7970282" cy="1047988"/>
          </a:xfrm>
          <a:prstGeom prst="rect">
            <a:avLst/>
          </a:prstGeom>
          <a:noFill/>
          <a:ln/>
        </p:spPr>
        <p:txBody>
          <a:bodyPr wrap="square" lIns="0" tIns="0" rIns="0" bIns="0" rtlCol="0" anchor="t"/>
          <a:lstStyle/>
          <a:p>
            <a:pPr marL="0" indent="0" algn="l">
              <a:lnSpc>
                <a:spcPts val="4100"/>
              </a:lnSpc>
              <a:buNone/>
            </a:pPr>
            <a:r>
              <a:rPr lang="en-US" sz="3300" dirty="0">
                <a:solidFill>
                  <a:srgbClr val="403011"/>
                </a:solidFill>
                <a:latin typeface="Brygada 1918 Semi Bold" pitchFamily="34" charset="0"/>
                <a:ea typeface="Brygada 1918 Semi Bold" pitchFamily="34" charset="-122"/>
                <a:cs typeface="Brygada 1918 Semi Bold" pitchFamily="34" charset="-120"/>
              </a:rPr>
              <a:t>Measurement Scales: Quantifying Data Precisely</a:t>
            </a:r>
            <a:endParaRPr lang="en-US" sz="3300" dirty="0"/>
          </a:p>
        </p:txBody>
      </p:sp>
      <p:pic>
        <p:nvPicPr>
          <p:cNvPr id="4" name="Image 1" descr="preencoded.png"/>
          <p:cNvPicPr>
            <a:picLocks noChangeAspect="1"/>
          </p:cNvPicPr>
          <p:nvPr/>
        </p:nvPicPr>
        <p:blipFill>
          <a:blip r:embed="rId4"/>
          <a:stretch>
            <a:fillRect/>
          </a:stretch>
        </p:blipFill>
        <p:spPr>
          <a:xfrm>
            <a:off x="6073259" y="2296597"/>
            <a:ext cx="838319" cy="1233964"/>
          </a:xfrm>
          <a:prstGeom prst="rect">
            <a:avLst/>
          </a:prstGeom>
        </p:spPr>
      </p:pic>
      <p:sp>
        <p:nvSpPr>
          <p:cNvPr id="5" name="Text 1"/>
          <p:cNvSpPr/>
          <p:nvPr/>
        </p:nvSpPr>
        <p:spPr>
          <a:xfrm>
            <a:off x="7079218" y="2464237"/>
            <a:ext cx="2095857" cy="261937"/>
          </a:xfrm>
          <a:prstGeom prst="rect">
            <a:avLst/>
          </a:prstGeom>
          <a:noFill/>
          <a:ln/>
        </p:spPr>
        <p:txBody>
          <a:bodyPr wrap="none" lIns="0" tIns="0" rIns="0" bIns="0" rtlCol="0" anchor="t"/>
          <a:lstStyle/>
          <a:p>
            <a:pPr marL="0" indent="0" algn="l">
              <a:lnSpc>
                <a:spcPts val="2050"/>
              </a:lnSpc>
              <a:buNone/>
            </a:pPr>
            <a:r>
              <a:rPr lang="en-US" sz="1650" dirty="0">
                <a:solidFill>
                  <a:srgbClr val="403011"/>
                </a:solidFill>
                <a:latin typeface="Brygada 1918 Semi Bold" pitchFamily="34" charset="0"/>
                <a:ea typeface="Brygada 1918 Semi Bold" pitchFamily="34" charset="-122"/>
                <a:cs typeface="Brygada 1918 Semi Bold" pitchFamily="34" charset="-120"/>
              </a:rPr>
              <a:t>Nominal Scale</a:t>
            </a:r>
            <a:endParaRPr lang="en-US" sz="1650" dirty="0"/>
          </a:p>
        </p:txBody>
      </p:sp>
      <p:sp>
        <p:nvSpPr>
          <p:cNvPr id="6" name="Text 2"/>
          <p:cNvSpPr/>
          <p:nvPr/>
        </p:nvSpPr>
        <p:spPr>
          <a:xfrm>
            <a:off x="7079218" y="2826663"/>
            <a:ext cx="6964323" cy="536258"/>
          </a:xfrm>
          <a:prstGeom prst="rect">
            <a:avLst/>
          </a:prstGeom>
          <a:noFill/>
          <a:ln/>
        </p:spPr>
        <p:txBody>
          <a:bodyPr wrap="square" lIns="0" tIns="0" rIns="0" bIns="0" rtlCol="0" anchor="t"/>
          <a:lstStyle/>
          <a:p>
            <a:pPr marL="0" indent="0" algn="l">
              <a:lnSpc>
                <a:spcPts val="2100"/>
              </a:lnSpc>
              <a:buNone/>
            </a:pPr>
            <a:r>
              <a:rPr lang="en-US" sz="1300" dirty="0">
                <a:solidFill>
                  <a:srgbClr val="403011"/>
                </a:solidFill>
                <a:latin typeface="Brygada 1918" pitchFamily="34" charset="0"/>
                <a:ea typeface="Brygada 1918" pitchFamily="34" charset="-122"/>
                <a:cs typeface="Brygada 1918" pitchFamily="34" charset="-120"/>
              </a:rPr>
              <a:t>Data is categorised without any order or hierarchy. Labels are used for identification, and there's no quantitative value or ranking. (e.g., Marital Status, City of Birth)</a:t>
            </a:r>
            <a:endParaRPr lang="en-US" sz="1300" dirty="0"/>
          </a:p>
        </p:txBody>
      </p:sp>
      <p:pic>
        <p:nvPicPr>
          <p:cNvPr id="7" name="Image 2" descr="preencoded.png"/>
          <p:cNvPicPr>
            <a:picLocks noChangeAspect="1"/>
          </p:cNvPicPr>
          <p:nvPr/>
        </p:nvPicPr>
        <p:blipFill>
          <a:blip r:embed="rId5"/>
          <a:stretch>
            <a:fillRect/>
          </a:stretch>
        </p:blipFill>
        <p:spPr>
          <a:xfrm>
            <a:off x="6073259" y="3530560"/>
            <a:ext cx="838319" cy="1233964"/>
          </a:xfrm>
          <a:prstGeom prst="rect">
            <a:avLst/>
          </a:prstGeom>
        </p:spPr>
      </p:pic>
      <p:sp>
        <p:nvSpPr>
          <p:cNvPr id="8" name="Text 3"/>
          <p:cNvSpPr/>
          <p:nvPr/>
        </p:nvSpPr>
        <p:spPr>
          <a:xfrm>
            <a:off x="7079218" y="3698200"/>
            <a:ext cx="2095857" cy="261937"/>
          </a:xfrm>
          <a:prstGeom prst="rect">
            <a:avLst/>
          </a:prstGeom>
          <a:noFill/>
          <a:ln/>
        </p:spPr>
        <p:txBody>
          <a:bodyPr wrap="none" lIns="0" tIns="0" rIns="0" bIns="0" rtlCol="0" anchor="t"/>
          <a:lstStyle/>
          <a:p>
            <a:pPr marL="0" indent="0" algn="l">
              <a:lnSpc>
                <a:spcPts val="2050"/>
              </a:lnSpc>
              <a:buNone/>
            </a:pPr>
            <a:r>
              <a:rPr lang="en-US" sz="1650" dirty="0">
                <a:solidFill>
                  <a:srgbClr val="403011"/>
                </a:solidFill>
                <a:latin typeface="Brygada 1918 Semi Bold" pitchFamily="34" charset="0"/>
                <a:ea typeface="Brygada 1918 Semi Bold" pitchFamily="34" charset="-122"/>
                <a:cs typeface="Brygada 1918 Semi Bold" pitchFamily="34" charset="-120"/>
              </a:rPr>
              <a:t>Ordinal Scale</a:t>
            </a:r>
            <a:endParaRPr lang="en-US" sz="1650" dirty="0"/>
          </a:p>
        </p:txBody>
      </p:sp>
      <p:sp>
        <p:nvSpPr>
          <p:cNvPr id="9" name="Text 4"/>
          <p:cNvSpPr/>
          <p:nvPr/>
        </p:nvSpPr>
        <p:spPr>
          <a:xfrm>
            <a:off x="7079218" y="4060627"/>
            <a:ext cx="6964323" cy="536258"/>
          </a:xfrm>
          <a:prstGeom prst="rect">
            <a:avLst/>
          </a:prstGeom>
          <a:noFill/>
          <a:ln/>
        </p:spPr>
        <p:txBody>
          <a:bodyPr wrap="square" lIns="0" tIns="0" rIns="0" bIns="0" rtlCol="0" anchor="t"/>
          <a:lstStyle/>
          <a:p>
            <a:pPr marL="0" indent="0" algn="l">
              <a:lnSpc>
                <a:spcPts val="2100"/>
              </a:lnSpc>
              <a:buNone/>
            </a:pPr>
            <a:r>
              <a:rPr lang="en-US" sz="1300" dirty="0">
                <a:solidFill>
                  <a:srgbClr val="403011"/>
                </a:solidFill>
                <a:latin typeface="Brygada 1918" pitchFamily="34" charset="0"/>
                <a:ea typeface="Brygada 1918" pitchFamily="34" charset="-122"/>
                <a:cs typeface="Brygada 1918" pitchFamily="34" charset="-120"/>
              </a:rPr>
              <a:t>Categories have a meaningful order, but the intervals between them are not necessarily equal. (e.g., Educational Level: High School, Bachelor's, Master's, PhD)</a:t>
            </a:r>
            <a:endParaRPr lang="en-US" sz="1300" dirty="0"/>
          </a:p>
        </p:txBody>
      </p:sp>
      <p:pic>
        <p:nvPicPr>
          <p:cNvPr id="10" name="Image 3" descr="preencoded.png"/>
          <p:cNvPicPr>
            <a:picLocks noChangeAspect="1"/>
          </p:cNvPicPr>
          <p:nvPr/>
        </p:nvPicPr>
        <p:blipFill>
          <a:blip r:embed="rId6"/>
          <a:stretch>
            <a:fillRect/>
          </a:stretch>
        </p:blipFill>
        <p:spPr>
          <a:xfrm>
            <a:off x="6073259" y="4764524"/>
            <a:ext cx="838319" cy="1233964"/>
          </a:xfrm>
          <a:prstGeom prst="rect">
            <a:avLst/>
          </a:prstGeom>
        </p:spPr>
      </p:pic>
      <p:sp>
        <p:nvSpPr>
          <p:cNvPr id="11" name="Text 5"/>
          <p:cNvSpPr/>
          <p:nvPr/>
        </p:nvSpPr>
        <p:spPr>
          <a:xfrm>
            <a:off x="7079218" y="4932164"/>
            <a:ext cx="2095857" cy="261937"/>
          </a:xfrm>
          <a:prstGeom prst="rect">
            <a:avLst/>
          </a:prstGeom>
          <a:noFill/>
          <a:ln/>
        </p:spPr>
        <p:txBody>
          <a:bodyPr wrap="none" lIns="0" tIns="0" rIns="0" bIns="0" rtlCol="0" anchor="t"/>
          <a:lstStyle/>
          <a:p>
            <a:pPr marL="0" indent="0" algn="l">
              <a:lnSpc>
                <a:spcPts val="2050"/>
              </a:lnSpc>
              <a:buNone/>
            </a:pPr>
            <a:r>
              <a:rPr lang="en-US" sz="1650" dirty="0">
                <a:solidFill>
                  <a:srgbClr val="403011"/>
                </a:solidFill>
                <a:latin typeface="Brygada 1918 Semi Bold" pitchFamily="34" charset="0"/>
                <a:ea typeface="Brygada 1918 Semi Bold" pitchFamily="34" charset="-122"/>
                <a:cs typeface="Brygada 1918 Semi Bold" pitchFamily="34" charset="-120"/>
              </a:rPr>
              <a:t>Interval Scale</a:t>
            </a:r>
            <a:endParaRPr lang="en-US" sz="1650" dirty="0"/>
          </a:p>
        </p:txBody>
      </p:sp>
      <p:sp>
        <p:nvSpPr>
          <p:cNvPr id="12" name="Text 6"/>
          <p:cNvSpPr/>
          <p:nvPr/>
        </p:nvSpPr>
        <p:spPr>
          <a:xfrm>
            <a:off x="7079218" y="5294590"/>
            <a:ext cx="6964323" cy="536258"/>
          </a:xfrm>
          <a:prstGeom prst="rect">
            <a:avLst/>
          </a:prstGeom>
          <a:noFill/>
          <a:ln/>
        </p:spPr>
        <p:txBody>
          <a:bodyPr wrap="square" lIns="0" tIns="0" rIns="0" bIns="0" rtlCol="0" anchor="t"/>
          <a:lstStyle/>
          <a:p>
            <a:pPr marL="0" indent="0" algn="l">
              <a:lnSpc>
                <a:spcPts val="2100"/>
              </a:lnSpc>
              <a:buNone/>
            </a:pPr>
            <a:r>
              <a:rPr lang="en-US" sz="1300" dirty="0">
                <a:solidFill>
                  <a:srgbClr val="403011"/>
                </a:solidFill>
                <a:latin typeface="Brygada 1918" pitchFamily="34" charset="0"/>
                <a:ea typeface="Brygada 1918" pitchFamily="34" charset="-122"/>
                <a:cs typeface="Brygada 1918" pitchFamily="34" charset="-120"/>
              </a:rPr>
              <a:t>Data has a definite order, and the intervals between values are equal, but there's no true zero point. (e.g., Temperature in Celsius/Fahrenheit, Dates)</a:t>
            </a:r>
            <a:endParaRPr lang="en-US" sz="1300" dirty="0"/>
          </a:p>
        </p:txBody>
      </p:sp>
      <p:pic>
        <p:nvPicPr>
          <p:cNvPr id="13" name="Image 4" descr="preencoded.png"/>
          <p:cNvPicPr>
            <a:picLocks noChangeAspect="1"/>
          </p:cNvPicPr>
          <p:nvPr/>
        </p:nvPicPr>
        <p:blipFill>
          <a:blip r:embed="rId7"/>
          <a:stretch>
            <a:fillRect/>
          </a:stretch>
        </p:blipFill>
        <p:spPr>
          <a:xfrm>
            <a:off x="6073259" y="5998488"/>
            <a:ext cx="838319" cy="1233964"/>
          </a:xfrm>
          <a:prstGeom prst="rect">
            <a:avLst/>
          </a:prstGeom>
        </p:spPr>
      </p:pic>
      <p:sp>
        <p:nvSpPr>
          <p:cNvPr id="14" name="Text 7"/>
          <p:cNvSpPr/>
          <p:nvPr/>
        </p:nvSpPr>
        <p:spPr>
          <a:xfrm>
            <a:off x="7079218" y="6166128"/>
            <a:ext cx="2095857" cy="261937"/>
          </a:xfrm>
          <a:prstGeom prst="rect">
            <a:avLst/>
          </a:prstGeom>
          <a:noFill/>
          <a:ln/>
        </p:spPr>
        <p:txBody>
          <a:bodyPr wrap="none" lIns="0" tIns="0" rIns="0" bIns="0" rtlCol="0" anchor="t"/>
          <a:lstStyle/>
          <a:p>
            <a:pPr marL="0" indent="0" algn="l">
              <a:lnSpc>
                <a:spcPts val="2050"/>
              </a:lnSpc>
              <a:buNone/>
            </a:pPr>
            <a:r>
              <a:rPr lang="en-US" sz="1650" dirty="0">
                <a:solidFill>
                  <a:srgbClr val="403011"/>
                </a:solidFill>
                <a:latin typeface="Brygada 1918 Semi Bold" pitchFamily="34" charset="0"/>
                <a:ea typeface="Brygada 1918 Semi Bold" pitchFamily="34" charset="-122"/>
                <a:cs typeface="Brygada 1918 Semi Bold" pitchFamily="34" charset="-120"/>
              </a:rPr>
              <a:t>Ratio Scale</a:t>
            </a:r>
            <a:endParaRPr lang="en-US" sz="1650" dirty="0"/>
          </a:p>
        </p:txBody>
      </p:sp>
      <p:sp>
        <p:nvSpPr>
          <p:cNvPr id="15" name="Text 8"/>
          <p:cNvSpPr/>
          <p:nvPr/>
        </p:nvSpPr>
        <p:spPr>
          <a:xfrm>
            <a:off x="7079218" y="6528554"/>
            <a:ext cx="6964323" cy="536258"/>
          </a:xfrm>
          <a:prstGeom prst="rect">
            <a:avLst/>
          </a:prstGeom>
          <a:noFill/>
          <a:ln/>
        </p:spPr>
        <p:txBody>
          <a:bodyPr wrap="square" lIns="0" tIns="0" rIns="0" bIns="0" rtlCol="0" anchor="t"/>
          <a:lstStyle/>
          <a:p>
            <a:pPr marL="0" indent="0" algn="l">
              <a:lnSpc>
                <a:spcPts val="2100"/>
              </a:lnSpc>
              <a:buNone/>
            </a:pPr>
            <a:r>
              <a:rPr lang="en-US" sz="1300" dirty="0">
                <a:solidFill>
                  <a:srgbClr val="403011"/>
                </a:solidFill>
                <a:latin typeface="Brygada 1918" pitchFamily="34" charset="0"/>
                <a:ea typeface="Brygada 1918" pitchFamily="34" charset="-122"/>
                <a:cs typeface="Brygada 1918" pitchFamily="34" charset="-120"/>
              </a:rPr>
              <a:t>Possesses all the characteristics of an interval scale but includes a true zero point, allowing for meaningful ratios. (e.g., Height, Weight, Income)</a:t>
            </a:r>
            <a:endParaRPr lang="en-US" sz="13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87241" y="620435"/>
            <a:ext cx="13055918" cy="1405652"/>
          </a:xfrm>
          <a:prstGeom prst="rect">
            <a:avLst/>
          </a:prstGeom>
          <a:noFill/>
          <a:ln/>
        </p:spPr>
        <p:txBody>
          <a:bodyPr wrap="square" lIns="0" tIns="0" rIns="0" bIns="0" rtlCol="0" anchor="t"/>
          <a:lstStyle/>
          <a:p>
            <a:pPr marL="0" indent="0" algn="l">
              <a:lnSpc>
                <a:spcPts val="5500"/>
              </a:lnSpc>
              <a:buNone/>
            </a:pPr>
            <a:r>
              <a:rPr lang="en-US" sz="4400" dirty="0">
                <a:solidFill>
                  <a:srgbClr val="403011"/>
                </a:solidFill>
                <a:latin typeface="Brygada 1918 Semi Bold" pitchFamily="34" charset="0"/>
                <a:ea typeface="Brygada 1918 Semi Bold" pitchFamily="34" charset="-122"/>
                <a:cs typeface="Brygada 1918 Semi Bold" pitchFamily="34" charset="-120"/>
              </a:rPr>
              <a:t>Data Visualisation: Making Sense of Complex Data</a:t>
            </a:r>
            <a:endParaRPr lang="en-US" sz="4400" dirty="0"/>
          </a:p>
        </p:txBody>
      </p:sp>
      <p:sp>
        <p:nvSpPr>
          <p:cNvPr id="3" name="Text 1"/>
          <p:cNvSpPr/>
          <p:nvPr/>
        </p:nvSpPr>
        <p:spPr>
          <a:xfrm>
            <a:off x="787241" y="2588419"/>
            <a:ext cx="4440674" cy="351472"/>
          </a:xfrm>
          <a:prstGeom prst="rect">
            <a:avLst/>
          </a:prstGeom>
          <a:noFill/>
          <a:ln/>
        </p:spPr>
        <p:txBody>
          <a:bodyPr wrap="none" lIns="0" tIns="0" rIns="0" bIns="0" rtlCol="0" anchor="t"/>
          <a:lstStyle/>
          <a:p>
            <a:pPr marL="0" indent="0" algn="l">
              <a:lnSpc>
                <a:spcPts val="2750"/>
              </a:lnSpc>
              <a:buNone/>
            </a:pPr>
            <a:r>
              <a:rPr lang="en-US" sz="2200" dirty="0">
                <a:solidFill>
                  <a:srgbClr val="403011"/>
                </a:solidFill>
                <a:latin typeface="Brygada 1918 Semi Bold" pitchFamily="34" charset="0"/>
                <a:ea typeface="Brygada 1918 Semi Bold" pitchFamily="34" charset="-122"/>
                <a:cs typeface="Brygada 1918 Semi Bold" pitchFamily="34" charset="-120"/>
              </a:rPr>
              <a:t>Graphical Representation of Data</a:t>
            </a:r>
            <a:endParaRPr lang="en-US" sz="2200" dirty="0"/>
          </a:p>
        </p:txBody>
      </p:sp>
      <p:sp>
        <p:nvSpPr>
          <p:cNvPr id="4" name="Text 2"/>
          <p:cNvSpPr/>
          <p:nvPr/>
        </p:nvSpPr>
        <p:spPr>
          <a:xfrm>
            <a:off x="787241" y="3164800"/>
            <a:ext cx="6933724" cy="1079421"/>
          </a:xfrm>
          <a:prstGeom prst="rect">
            <a:avLst/>
          </a:prstGeom>
          <a:noFill/>
          <a:ln/>
        </p:spPr>
        <p:txBody>
          <a:bodyPr wrap="square" lIns="0" tIns="0" rIns="0" bIns="0" rtlCol="0" anchor="t"/>
          <a:lstStyle/>
          <a:p>
            <a:pPr marL="0" indent="0" algn="l">
              <a:lnSpc>
                <a:spcPts val="2800"/>
              </a:lnSpc>
              <a:buNone/>
            </a:pPr>
            <a:r>
              <a:rPr lang="en-US" sz="1750" dirty="0">
                <a:solidFill>
                  <a:srgbClr val="403011"/>
                </a:solidFill>
                <a:latin typeface="Brygada 1918" pitchFamily="34" charset="0"/>
                <a:ea typeface="Brygada 1918" pitchFamily="34" charset="-122"/>
                <a:cs typeface="Brygada 1918" pitchFamily="34" charset="-120"/>
              </a:rPr>
              <a:t>Data visualisation transforms raw data into understandable graphical formats such as charts, graphs, and maps. This makes complex datasets accessible and interpretable at a glance.</a:t>
            </a:r>
            <a:endParaRPr lang="en-US" sz="1750" dirty="0"/>
          </a:p>
        </p:txBody>
      </p:sp>
      <p:sp>
        <p:nvSpPr>
          <p:cNvPr id="5" name="Text 3"/>
          <p:cNvSpPr/>
          <p:nvPr/>
        </p:nvSpPr>
        <p:spPr>
          <a:xfrm>
            <a:off x="787241" y="4469130"/>
            <a:ext cx="5544622" cy="351472"/>
          </a:xfrm>
          <a:prstGeom prst="rect">
            <a:avLst/>
          </a:prstGeom>
          <a:noFill/>
          <a:ln/>
        </p:spPr>
        <p:txBody>
          <a:bodyPr wrap="none" lIns="0" tIns="0" rIns="0" bIns="0" rtlCol="0" anchor="t"/>
          <a:lstStyle/>
          <a:p>
            <a:pPr marL="0" indent="0" algn="l">
              <a:lnSpc>
                <a:spcPts val="2750"/>
              </a:lnSpc>
              <a:buNone/>
            </a:pPr>
            <a:r>
              <a:rPr lang="en-US" sz="2200" dirty="0">
                <a:solidFill>
                  <a:srgbClr val="403011"/>
                </a:solidFill>
                <a:latin typeface="Brygada 1918 Semi Bold" pitchFamily="34" charset="0"/>
                <a:ea typeface="Brygada 1918 Semi Bold" pitchFamily="34" charset="-122"/>
                <a:cs typeface="Brygada 1918 Semi Bold" pitchFamily="34" charset="-120"/>
              </a:rPr>
              <a:t>Uncovering Trends, Patterns, and Outliers</a:t>
            </a:r>
            <a:endParaRPr lang="en-US" sz="2200" dirty="0"/>
          </a:p>
        </p:txBody>
      </p:sp>
      <p:sp>
        <p:nvSpPr>
          <p:cNvPr id="6" name="Text 4"/>
          <p:cNvSpPr/>
          <p:nvPr/>
        </p:nvSpPr>
        <p:spPr>
          <a:xfrm>
            <a:off x="787241" y="5045512"/>
            <a:ext cx="6933724" cy="1439228"/>
          </a:xfrm>
          <a:prstGeom prst="rect">
            <a:avLst/>
          </a:prstGeom>
          <a:noFill/>
          <a:ln/>
        </p:spPr>
        <p:txBody>
          <a:bodyPr wrap="square" lIns="0" tIns="0" rIns="0" bIns="0" rtlCol="0" anchor="t"/>
          <a:lstStyle/>
          <a:p>
            <a:pPr marL="0" indent="0" algn="l">
              <a:lnSpc>
                <a:spcPts val="2800"/>
              </a:lnSpc>
              <a:buNone/>
            </a:pPr>
            <a:r>
              <a:rPr lang="en-US" sz="1750" dirty="0">
                <a:solidFill>
                  <a:srgbClr val="403011"/>
                </a:solidFill>
                <a:latin typeface="Brygada 1918" pitchFamily="34" charset="0"/>
                <a:ea typeface="Brygada 1918" pitchFamily="34" charset="-122"/>
                <a:cs typeface="Brygada 1918" pitchFamily="34" charset="-120"/>
              </a:rPr>
              <a:t>By presenting data visually, we can quickly identify underlying trends, recurring patterns, and significant outliers that might otherwise remain hidden in tabular data, aiding in faster decision-making.</a:t>
            </a:r>
            <a:endParaRPr lang="en-US" sz="1750" dirty="0"/>
          </a:p>
        </p:txBody>
      </p:sp>
      <p:sp>
        <p:nvSpPr>
          <p:cNvPr id="7" name="Text 5"/>
          <p:cNvSpPr/>
          <p:nvPr/>
        </p:nvSpPr>
        <p:spPr>
          <a:xfrm>
            <a:off x="787241" y="6687145"/>
            <a:ext cx="6933724" cy="719614"/>
          </a:xfrm>
          <a:prstGeom prst="rect">
            <a:avLst/>
          </a:prstGeom>
          <a:noFill/>
          <a:ln/>
        </p:spPr>
        <p:txBody>
          <a:bodyPr wrap="square" lIns="0" tIns="0" rIns="0" bIns="0" rtlCol="0" anchor="t"/>
          <a:lstStyle/>
          <a:p>
            <a:pPr marL="0" indent="0" algn="l">
              <a:lnSpc>
                <a:spcPts val="2800"/>
              </a:lnSpc>
              <a:buNone/>
            </a:pPr>
            <a:r>
              <a:rPr lang="en-US" sz="1750" dirty="0">
                <a:solidFill>
                  <a:srgbClr val="403011"/>
                </a:solidFill>
                <a:latin typeface="Brygada 1918" pitchFamily="34" charset="0"/>
                <a:ea typeface="Brygada 1918" pitchFamily="34" charset="-122"/>
                <a:cs typeface="Brygada 1918" pitchFamily="34" charset="-120"/>
              </a:rPr>
              <a:t>Effective data visualisation is crucial for communicating insights and driving informed actions across various fields.</a:t>
            </a:r>
            <a:endParaRPr lang="en-US" sz="1750" dirty="0"/>
          </a:p>
        </p:txBody>
      </p:sp>
      <p:pic>
        <p:nvPicPr>
          <p:cNvPr id="8" name="Image 0" descr="preencoded.png"/>
          <p:cNvPicPr>
            <a:picLocks noChangeAspect="1"/>
          </p:cNvPicPr>
          <p:nvPr/>
        </p:nvPicPr>
        <p:blipFill>
          <a:blip r:embed="rId3"/>
          <a:stretch>
            <a:fillRect/>
          </a:stretch>
        </p:blipFill>
        <p:spPr>
          <a:xfrm>
            <a:off x="7696676" y="2616518"/>
            <a:ext cx="6933723" cy="479024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230035"/>
            <a:ext cx="11734681" cy="708779"/>
          </a:xfrm>
          <a:prstGeom prst="rect">
            <a:avLst/>
          </a:prstGeom>
          <a:noFill/>
          <a:ln/>
        </p:spPr>
        <p:txBody>
          <a:bodyPr wrap="none" lIns="0" tIns="0" rIns="0" bIns="0" rtlCol="0" anchor="t"/>
          <a:lstStyle/>
          <a:p>
            <a:pPr marL="0" indent="0" algn="l">
              <a:lnSpc>
                <a:spcPts val="5550"/>
              </a:lnSpc>
              <a:buNone/>
            </a:pPr>
            <a:r>
              <a:rPr lang="en-US" sz="4450" dirty="0">
                <a:solidFill>
                  <a:srgbClr val="403011"/>
                </a:solidFill>
                <a:latin typeface="Brygada 1918 Semi Bold" pitchFamily="34" charset="0"/>
                <a:ea typeface="Brygada 1918 Semi Bold" pitchFamily="34" charset="-122"/>
                <a:cs typeface="Brygada 1918 Semi Bold" pitchFamily="34" charset="-120"/>
              </a:rPr>
              <a:t>Key Visualisation Tools for Data Exploration</a:t>
            </a:r>
            <a:endParaRPr lang="en-US" sz="4450" dirty="0"/>
          </a:p>
        </p:txBody>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93790" y="2392442"/>
            <a:ext cx="566976" cy="566976"/>
          </a:xfrm>
          <a:prstGeom prst="rect">
            <a:avLst/>
          </a:prstGeom>
        </p:spPr>
      </p:pic>
      <p:sp>
        <p:nvSpPr>
          <p:cNvPr id="4" name="Text 1"/>
          <p:cNvSpPr/>
          <p:nvPr/>
        </p:nvSpPr>
        <p:spPr>
          <a:xfrm>
            <a:off x="1644253" y="252710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03011"/>
                </a:solidFill>
                <a:latin typeface="Brygada 1918 Semi Bold" pitchFamily="34" charset="0"/>
                <a:ea typeface="Brygada 1918 Semi Bold" pitchFamily="34" charset="-122"/>
                <a:cs typeface="Brygada 1918 Semi Bold" pitchFamily="34" charset="-120"/>
              </a:rPr>
              <a:t>Bar Chart</a:t>
            </a:r>
            <a:endParaRPr lang="en-US" sz="2200" dirty="0"/>
          </a:p>
        </p:txBody>
      </p:sp>
      <p:sp>
        <p:nvSpPr>
          <p:cNvPr id="5" name="Text 2"/>
          <p:cNvSpPr/>
          <p:nvPr/>
        </p:nvSpPr>
        <p:spPr>
          <a:xfrm>
            <a:off x="1644253" y="3017520"/>
            <a:ext cx="3308152" cy="1451610"/>
          </a:xfrm>
          <a:prstGeom prst="rect">
            <a:avLst/>
          </a:prstGeom>
          <a:noFill/>
          <a:ln/>
        </p:spPr>
        <p:txBody>
          <a:bodyPr wrap="square" lIns="0" tIns="0" rIns="0" bIns="0" rtlCol="0" anchor="t"/>
          <a:lstStyle/>
          <a:p>
            <a:pPr marL="0" indent="0" algn="l">
              <a:lnSpc>
                <a:spcPts val="2850"/>
              </a:lnSpc>
              <a:buNone/>
            </a:pPr>
            <a:r>
              <a:rPr lang="en-US" sz="1750" dirty="0">
                <a:solidFill>
                  <a:srgbClr val="403011"/>
                </a:solidFill>
                <a:latin typeface="Brygada 1918" pitchFamily="34" charset="0"/>
                <a:ea typeface="Brygada 1918" pitchFamily="34" charset="-122"/>
                <a:cs typeface="Brygada 1918" pitchFamily="34" charset="-120"/>
              </a:rPr>
              <a:t>Ideal for comparing different categories or tracking changes over time with discrete data points.</a:t>
            </a:r>
            <a:endParaRPr lang="en-US" sz="1750" dirty="0"/>
          </a:p>
        </p:txBody>
      </p:sp>
      <p:pic>
        <p:nvPicPr>
          <p:cNvPr id="6"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235893" y="2392442"/>
            <a:ext cx="566976" cy="566976"/>
          </a:xfrm>
          <a:prstGeom prst="rect">
            <a:avLst/>
          </a:prstGeom>
        </p:spPr>
      </p:pic>
      <p:sp>
        <p:nvSpPr>
          <p:cNvPr id="7" name="Text 3"/>
          <p:cNvSpPr/>
          <p:nvPr/>
        </p:nvSpPr>
        <p:spPr>
          <a:xfrm>
            <a:off x="6086356" y="252710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03011"/>
                </a:solidFill>
                <a:latin typeface="Brygada 1918 Semi Bold" pitchFamily="34" charset="0"/>
                <a:ea typeface="Brygada 1918 Semi Bold" pitchFamily="34" charset="-122"/>
                <a:cs typeface="Brygada 1918 Semi Bold" pitchFamily="34" charset="-120"/>
              </a:rPr>
              <a:t>Line Chart</a:t>
            </a:r>
            <a:endParaRPr lang="en-US" sz="2200" dirty="0"/>
          </a:p>
        </p:txBody>
      </p:sp>
      <p:sp>
        <p:nvSpPr>
          <p:cNvPr id="8" name="Text 4"/>
          <p:cNvSpPr/>
          <p:nvPr/>
        </p:nvSpPr>
        <p:spPr>
          <a:xfrm>
            <a:off x="6086356" y="3017520"/>
            <a:ext cx="3308152" cy="1451610"/>
          </a:xfrm>
          <a:prstGeom prst="rect">
            <a:avLst/>
          </a:prstGeom>
          <a:noFill/>
          <a:ln/>
        </p:spPr>
        <p:txBody>
          <a:bodyPr wrap="square" lIns="0" tIns="0" rIns="0" bIns="0" rtlCol="0" anchor="t"/>
          <a:lstStyle/>
          <a:p>
            <a:pPr marL="0" indent="0" algn="l">
              <a:lnSpc>
                <a:spcPts val="2850"/>
              </a:lnSpc>
              <a:buNone/>
            </a:pPr>
            <a:r>
              <a:rPr lang="en-US" sz="1750" dirty="0">
                <a:solidFill>
                  <a:srgbClr val="403011"/>
                </a:solidFill>
                <a:latin typeface="Brygada 1918" pitchFamily="34" charset="0"/>
                <a:ea typeface="Brygada 1918" pitchFamily="34" charset="-122"/>
                <a:cs typeface="Brygada 1918" pitchFamily="34" charset="-120"/>
              </a:rPr>
              <a:t>Perfect for displaying trends and changes in data over a continuous period, showing progression.</a:t>
            </a:r>
            <a:endParaRPr lang="en-US" sz="1750" dirty="0"/>
          </a:p>
        </p:txBody>
      </p:sp>
      <p:pic>
        <p:nvPicPr>
          <p:cNvPr id="9"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677995" y="2392442"/>
            <a:ext cx="566976" cy="566976"/>
          </a:xfrm>
          <a:prstGeom prst="rect">
            <a:avLst/>
          </a:prstGeom>
        </p:spPr>
      </p:pic>
      <p:sp>
        <p:nvSpPr>
          <p:cNvPr id="10" name="Text 5"/>
          <p:cNvSpPr/>
          <p:nvPr/>
        </p:nvSpPr>
        <p:spPr>
          <a:xfrm>
            <a:off x="10528459" y="252710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03011"/>
                </a:solidFill>
                <a:latin typeface="Brygada 1918 Semi Bold" pitchFamily="34" charset="0"/>
                <a:ea typeface="Brygada 1918 Semi Bold" pitchFamily="34" charset="-122"/>
                <a:cs typeface="Brygada 1918 Semi Bold" pitchFamily="34" charset="-120"/>
              </a:rPr>
              <a:t>Pie Chart</a:t>
            </a:r>
            <a:endParaRPr lang="en-US" sz="2200" dirty="0"/>
          </a:p>
        </p:txBody>
      </p:sp>
      <p:sp>
        <p:nvSpPr>
          <p:cNvPr id="11" name="Text 6"/>
          <p:cNvSpPr/>
          <p:nvPr/>
        </p:nvSpPr>
        <p:spPr>
          <a:xfrm>
            <a:off x="10528459" y="3017520"/>
            <a:ext cx="3308152" cy="1451610"/>
          </a:xfrm>
          <a:prstGeom prst="rect">
            <a:avLst/>
          </a:prstGeom>
          <a:noFill/>
          <a:ln/>
        </p:spPr>
        <p:txBody>
          <a:bodyPr wrap="square" lIns="0" tIns="0" rIns="0" bIns="0" rtlCol="0" anchor="t"/>
          <a:lstStyle/>
          <a:p>
            <a:pPr marL="0" indent="0" algn="l">
              <a:lnSpc>
                <a:spcPts val="2850"/>
              </a:lnSpc>
              <a:buNone/>
            </a:pPr>
            <a:r>
              <a:rPr lang="en-US" sz="1750" dirty="0">
                <a:solidFill>
                  <a:srgbClr val="403011"/>
                </a:solidFill>
                <a:latin typeface="Brygada 1918" pitchFamily="34" charset="0"/>
                <a:ea typeface="Brygada 1918" pitchFamily="34" charset="-122"/>
                <a:cs typeface="Brygada 1918" pitchFamily="34" charset="-120"/>
              </a:rPr>
              <a:t>Used to illustrate proportions and percentages of a whole, showing how categories contribute to a total.</a:t>
            </a:r>
            <a:endParaRPr lang="en-US" sz="1750" dirty="0"/>
          </a:p>
        </p:txBody>
      </p:sp>
      <p:pic>
        <p:nvPicPr>
          <p:cNvPr id="12" name="Image 3" descr="preencoded.png"/>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93790" y="4922758"/>
            <a:ext cx="566976" cy="566976"/>
          </a:xfrm>
          <a:prstGeom prst="rect">
            <a:avLst/>
          </a:prstGeom>
        </p:spPr>
      </p:pic>
      <p:sp>
        <p:nvSpPr>
          <p:cNvPr id="13" name="Text 7"/>
          <p:cNvSpPr/>
          <p:nvPr/>
        </p:nvSpPr>
        <p:spPr>
          <a:xfrm>
            <a:off x="1644253" y="505741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03011"/>
                </a:solidFill>
                <a:latin typeface="Brygada 1918 Semi Bold" pitchFamily="34" charset="0"/>
                <a:ea typeface="Brygada 1918 Semi Bold" pitchFamily="34" charset="-122"/>
                <a:cs typeface="Brygada 1918 Semi Bold" pitchFamily="34" charset="-120"/>
              </a:rPr>
              <a:t>Histogram</a:t>
            </a:r>
            <a:endParaRPr lang="en-US" sz="2200" dirty="0"/>
          </a:p>
        </p:txBody>
      </p:sp>
      <p:sp>
        <p:nvSpPr>
          <p:cNvPr id="14" name="Text 8"/>
          <p:cNvSpPr/>
          <p:nvPr/>
        </p:nvSpPr>
        <p:spPr>
          <a:xfrm>
            <a:off x="1644253" y="5547836"/>
            <a:ext cx="3308152" cy="1451610"/>
          </a:xfrm>
          <a:prstGeom prst="rect">
            <a:avLst/>
          </a:prstGeom>
          <a:noFill/>
          <a:ln/>
        </p:spPr>
        <p:txBody>
          <a:bodyPr wrap="square" lIns="0" tIns="0" rIns="0" bIns="0" rtlCol="0" anchor="t"/>
          <a:lstStyle/>
          <a:p>
            <a:pPr marL="0" indent="0" algn="l">
              <a:lnSpc>
                <a:spcPts val="2850"/>
              </a:lnSpc>
              <a:buNone/>
            </a:pPr>
            <a:r>
              <a:rPr lang="en-US" sz="1750" dirty="0">
                <a:solidFill>
                  <a:srgbClr val="403011"/>
                </a:solidFill>
                <a:latin typeface="Brygada 1918" pitchFamily="34" charset="0"/>
                <a:ea typeface="Brygada 1918" pitchFamily="34" charset="-122"/>
                <a:cs typeface="Brygada 1918" pitchFamily="34" charset="-120"/>
              </a:rPr>
              <a:t>Represents the distribution of numerical data, showing frequency of data within specific intervals.</a:t>
            </a:r>
            <a:endParaRPr lang="en-US" sz="1750" dirty="0"/>
          </a:p>
        </p:txBody>
      </p:sp>
      <p:pic>
        <p:nvPicPr>
          <p:cNvPr id="15" name="Image 4" descr="preencoded.png"/>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235893" y="4922758"/>
            <a:ext cx="566976" cy="566976"/>
          </a:xfrm>
          <a:prstGeom prst="rect">
            <a:avLst/>
          </a:prstGeom>
        </p:spPr>
      </p:pic>
      <p:sp>
        <p:nvSpPr>
          <p:cNvPr id="16" name="Text 9"/>
          <p:cNvSpPr/>
          <p:nvPr/>
        </p:nvSpPr>
        <p:spPr>
          <a:xfrm>
            <a:off x="6086356" y="505741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03011"/>
                </a:solidFill>
                <a:latin typeface="Brygada 1918 Semi Bold" pitchFamily="34" charset="0"/>
                <a:ea typeface="Brygada 1918 Semi Bold" pitchFamily="34" charset="-122"/>
                <a:cs typeface="Brygada 1918 Semi Bold" pitchFamily="34" charset="-120"/>
              </a:rPr>
              <a:t>Scatter Plot</a:t>
            </a:r>
            <a:endParaRPr lang="en-US" sz="2200" dirty="0"/>
          </a:p>
        </p:txBody>
      </p:sp>
      <p:sp>
        <p:nvSpPr>
          <p:cNvPr id="17" name="Text 10"/>
          <p:cNvSpPr/>
          <p:nvPr/>
        </p:nvSpPr>
        <p:spPr>
          <a:xfrm>
            <a:off x="6086356" y="5547836"/>
            <a:ext cx="3308152" cy="1451610"/>
          </a:xfrm>
          <a:prstGeom prst="rect">
            <a:avLst/>
          </a:prstGeom>
          <a:noFill/>
          <a:ln/>
        </p:spPr>
        <p:txBody>
          <a:bodyPr wrap="square" lIns="0" tIns="0" rIns="0" bIns="0" rtlCol="0" anchor="t"/>
          <a:lstStyle/>
          <a:p>
            <a:pPr marL="0" indent="0" algn="l">
              <a:lnSpc>
                <a:spcPts val="2850"/>
              </a:lnSpc>
              <a:buNone/>
            </a:pPr>
            <a:r>
              <a:rPr lang="en-US" sz="1750" dirty="0">
                <a:solidFill>
                  <a:srgbClr val="403011"/>
                </a:solidFill>
                <a:latin typeface="Brygada 1918" pitchFamily="34" charset="0"/>
                <a:ea typeface="Brygada 1918" pitchFamily="34" charset="-122"/>
                <a:cs typeface="Brygada 1918" pitchFamily="34" charset="-120"/>
              </a:rPr>
              <a:t>Displays the relationship between two numerical variables, identifying correlations and clusters.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22</TotalTime>
  <Words>1024</Words>
  <Application>Microsoft Office PowerPoint</Application>
  <PresentationFormat>Custom</PresentationFormat>
  <Paragraphs>104</Paragraphs>
  <Slides>11</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Brygada 1918</vt:lpstr>
      <vt:lpstr>Brygada 1918 Semi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DELL</dc:creator>
  <cp:lastModifiedBy>jiya chaudhary</cp:lastModifiedBy>
  <cp:revision>2</cp:revision>
  <dcterms:created xsi:type="dcterms:W3CDTF">2026-01-26T16:05:23Z</dcterms:created>
  <dcterms:modified xsi:type="dcterms:W3CDTF">2026-01-26T16:28:34Z</dcterms:modified>
</cp:coreProperties>
</file>